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56" r:id="rId5"/>
    <p:sldId id="533" r:id="rId6"/>
    <p:sldId id="267" r:id="rId7"/>
    <p:sldId id="521" r:id="rId8"/>
    <p:sldId id="269" r:id="rId9"/>
    <p:sldId id="529" r:id="rId10"/>
    <p:sldId id="530" r:id="rId11"/>
    <p:sldId id="524" r:id="rId12"/>
    <p:sldId id="525" r:id="rId13"/>
    <p:sldId id="526" r:id="rId14"/>
    <p:sldId id="528" r:id="rId15"/>
    <p:sldId id="534" r:id="rId16"/>
  </p:sldIdLst>
  <p:sldSz cx="9906000" cy="6858000" type="A4"/>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98" userDrawn="1">
          <p15:clr>
            <a:srgbClr val="A4A3A4"/>
          </p15:clr>
        </p15:guide>
        <p15:guide id="3" orient="horz" pos="3385" userDrawn="1">
          <p15:clr>
            <a:srgbClr val="A4A3A4"/>
          </p15:clr>
        </p15:guide>
        <p15:guide id="4" orient="horz" pos="4292" userDrawn="1">
          <p15:clr>
            <a:srgbClr val="A4A3A4"/>
          </p15:clr>
        </p15:guide>
        <p15:guide id="5" pos="2258" userDrawn="1">
          <p15:clr>
            <a:srgbClr val="A4A3A4"/>
          </p15:clr>
        </p15:guide>
        <p15:guide id="6" orient="horz" pos="1911" userDrawn="1">
          <p15:clr>
            <a:srgbClr val="A4A3A4"/>
          </p15:clr>
        </p15:guide>
        <p15:guide id="8" pos="5376" userDrawn="1">
          <p15:clr>
            <a:srgbClr val="A4A3A4"/>
          </p15:clr>
        </p15:guide>
        <p15:guide id="9" orient="horz" pos="1071" userDrawn="1">
          <p15:clr>
            <a:srgbClr val="A4A3A4"/>
          </p15:clr>
        </p15:guide>
        <p15:guide id="10" orient="horz" pos="3589" userDrawn="1">
          <p15:clr>
            <a:srgbClr val="A4A3A4"/>
          </p15:clr>
        </p15:guide>
        <p15:guide id="11" pos="3761" userDrawn="1">
          <p15:clr>
            <a:srgbClr val="A4A3A4"/>
          </p15:clr>
        </p15:guide>
        <p15:guide id="12" pos="56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698"/>
        <p:guide orient="horz" pos="3385"/>
        <p:guide orient="horz" pos="4292"/>
        <p:guide pos="2258"/>
        <p:guide orient="horz" pos="1911"/>
        <p:guide pos="5376"/>
        <p:guide orient="horz" pos="1071"/>
        <p:guide orient="horz" pos="3589"/>
        <p:guide pos="3761"/>
        <p:guide pos="5655"/>
      </p:guideLst>
    </p:cSldViewPr>
  </p:slideViewPr>
  <p:outlineViewPr>
    <p:cViewPr>
      <p:scale>
        <a:sx n="33" d="100"/>
        <a:sy n="33" d="100"/>
      </p:scale>
      <p:origin x="0" y="-442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273853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1739674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690320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6996730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3"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gif"/><Relationship Id="rId13" Type="http://schemas.openxmlformats.org/officeDocument/2006/relationships/image" Target="../media/image27.png"/><Relationship Id="rId18" Type="http://schemas.openxmlformats.org/officeDocument/2006/relationships/image" Target="../media/image32.gif"/><Relationship Id="rId3" Type="http://schemas.openxmlformats.org/officeDocument/2006/relationships/image" Target="../media/image17.jpeg"/><Relationship Id="rId21" Type="http://schemas.openxmlformats.org/officeDocument/2006/relationships/image" Target="../media/image35.jpeg"/><Relationship Id="rId7" Type="http://schemas.openxmlformats.org/officeDocument/2006/relationships/image" Target="../media/image21.gif"/><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image" Target="../media/image16.gif"/><Relationship Id="rId16" Type="http://schemas.openxmlformats.org/officeDocument/2006/relationships/image" Target="../media/image30.jpeg"/><Relationship Id="rId20"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0.jpeg"/><Relationship Id="rId11" Type="http://schemas.openxmlformats.org/officeDocument/2006/relationships/image" Target="../media/image25.gif"/><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gif"/><Relationship Id="rId9" Type="http://schemas.openxmlformats.org/officeDocument/2006/relationships/image" Target="../media/image23.gif"/><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15200" y="1346400"/>
            <a:ext cx="6833550" cy="3510000"/>
          </a:xfrm>
        </p:spPr>
        <p:txBody>
          <a:bodyPr/>
          <a:lstStyle/>
          <a:p>
            <a:r>
              <a:rPr lang="en-US" sz="10000" noProof="0" dirty="0" smtClean="0"/>
              <a:t>Workbook</a:t>
            </a:r>
            <a:br>
              <a:rPr lang="en-US" sz="10000" noProof="0" dirty="0" smtClean="0"/>
            </a:br>
            <a:r>
              <a:rPr lang="en-US" sz="10000" noProof="0" dirty="0" smtClean="0"/>
              <a:t>Potential Buyer Analysis</a:t>
            </a:r>
            <a:endParaRPr lang="en-US" sz="100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Demolition/decommissioning companies and conglomerates with demolition/decommissioning activities</a:t>
            </a:r>
            <a:endParaRPr lang="en-US" dirty="0"/>
          </a:p>
        </p:txBody>
      </p:sp>
      <p:sp>
        <p:nvSpPr>
          <p:cNvPr id="7" name="Textplatzhalter 6"/>
          <p:cNvSpPr>
            <a:spLocks noGrp="1"/>
          </p:cNvSpPr>
          <p:nvPr>
            <p:ph type="body" sz="quarter" idx="11"/>
          </p:nvPr>
        </p:nvSpPr>
        <p:spPr/>
        <p:txBody>
          <a:bodyPr/>
          <a:lstStyle/>
          <a:p>
            <a:r>
              <a:rPr lang="en-US" dirty="0"/>
              <a:t>Potential Buyer Analysis - Example Investor </a:t>
            </a:r>
            <a:r>
              <a:rPr lang="en-US" dirty="0" smtClean="0"/>
              <a:t>profiles</a:t>
            </a:r>
            <a:endParaRPr lang="en-US" dirty="0"/>
          </a:p>
        </p:txBody>
      </p:sp>
      <p:graphicFrame>
        <p:nvGraphicFramePr>
          <p:cNvPr id="87" name="Table 12"/>
          <p:cNvGraphicFramePr>
            <a:graphicFrameLocks noGrp="1"/>
          </p:cNvGraphicFramePr>
          <p:nvPr>
            <p:extLst>
              <p:ext uri="{D42A27DB-BD31-4B8C-83A1-F6EECF244321}">
                <p14:modId xmlns:p14="http://schemas.microsoft.com/office/powerpoint/2010/main" val="2486783835"/>
              </p:ext>
            </p:extLst>
          </p:nvPr>
        </p:nvGraphicFramePr>
        <p:xfrm>
          <a:off x="488950" y="1422400"/>
          <a:ext cx="8928099" cy="4616600"/>
        </p:xfrm>
        <a:graphic>
          <a:graphicData uri="http://schemas.openxmlformats.org/drawingml/2006/table">
            <a:tbl>
              <a:tblPr firstRow="1" bandRow="1">
                <a:tableStyleId>{5C22544A-7EE6-4342-B048-85BDC9FD1C3A}</a:tableStyleId>
              </a:tblPr>
              <a:tblGrid>
                <a:gridCol w="1244187"/>
                <a:gridCol w="1029095"/>
                <a:gridCol w="617457"/>
                <a:gridCol w="617457"/>
                <a:gridCol w="618816"/>
                <a:gridCol w="2884438"/>
                <a:gridCol w="1916649"/>
              </a:tblGrid>
              <a:tr h="341114">
                <a:tc>
                  <a:txBody>
                    <a:bodyPr/>
                    <a:lstStyle/>
                    <a:p>
                      <a:r>
                        <a:rPr lang="en-US" sz="800" b="1" noProof="0" dirty="0" smtClean="0"/>
                        <a:t>Name</a:t>
                      </a:r>
                      <a:r>
                        <a:rPr lang="en-US" sz="800" b="1" baseline="0" noProof="0" dirty="0" smtClean="0"/>
                        <a:t>/Type/Country</a:t>
                      </a:r>
                      <a:endParaRPr lang="en-US" sz="800" b="1" noProof="0" dirty="0"/>
                    </a:p>
                  </a:txBody>
                  <a:tcPr marL="54000" marR="54000" marT="54000" marB="54000" anchor="b">
                    <a:solidFill>
                      <a:schemeClr val="accent3"/>
                    </a:solidFill>
                  </a:tcPr>
                </a:tc>
                <a:tc>
                  <a:txBody>
                    <a:bodyPr/>
                    <a:lstStyle/>
                    <a:p>
                      <a:r>
                        <a:rPr lang="en-US" sz="800" b="1" noProof="0" dirty="0" smtClean="0"/>
                        <a:t>Financials (€m)</a:t>
                      </a:r>
                      <a:endParaRPr lang="en-US" sz="800" b="1" noProof="0" dirty="0"/>
                    </a:p>
                  </a:txBody>
                  <a:tcPr marL="54000" marR="54000" marT="54000" marB="54000" anchor="b">
                    <a:solidFill>
                      <a:schemeClr val="accent3"/>
                    </a:solidFill>
                  </a:tcPr>
                </a:tc>
                <a:tc>
                  <a:txBody>
                    <a:bodyPr/>
                    <a:lstStyle/>
                    <a:p>
                      <a:pPr marL="0" algn="ctr" rtl="0" eaLnBrk="1" fontAlgn="t" latinLnBrk="0" hangingPunct="1">
                        <a:spcBef>
                          <a:spcPts val="0"/>
                        </a:spcBef>
                        <a:spcAft>
                          <a:spcPts val="0"/>
                        </a:spcAft>
                      </a:pPr>
                      <a:r>
                        <a:rPr lang="en-US" sz="800" b="1" i="0" u="none" strike="noStrike" kern="1200" noProof="0" dirty="0" smtClean="0">
                          <a:solidFill>
                            <a:schemeClr val="lt1"/>
                          </a:solidFill>
                          <a:latin typeface="Arial"/>
                        </a:rPr>
                        <a:t>Strategic Fit</a:t>
                      </a:r>
                      <a:endParaRPr lang="en-US" sz="800" b="1" i="0" u="none" strike="noStrike" kern="1200" noProof="0" dirty="0">
                        <a:solidFill>
                          <a:schemeClr val="lt1"/>
                        </a:solidFill>
                        <a:latin typeface="Arial"/>
                      </a:endParaRPr>
                    </a:p>
                  </a:txBody>
                  <a:tcPr marL="54000" marR="54000" marT="54000" marB="54000" anchor="b">
                    <a:solidFill>
                      <a:schemeClr val="accent3"/>
                    </a:solidFill>
                  </a:tcPr>
                </a:tc>
                <a:tc>
                  <a:txBody>
                    <a:bodyPr/>
                    <a:lstStyle/>
                    <a:p>
                      <a:pPr marL="0" algn="ctr" rtl="0" eaLnBrk="1" fontAlgn="t" latinLnBrk="0" hangingPunct="1">
                        <a:spcBef>
                          <a:spcPts val="0"/>
                        </a:spcBef>
                        <a:spcAft>
                          <a:spcPts val="0"/>
                        </a:spcAft>
                      </a:pPr>
                      <a:r>
                        <a:rPr lang="en-US" sz="800" b="1" i="0" u="none" strike="noStrike" kern="1200" noProof="0" dirty="0" smtClean="0">
                          <a:solidFill>
                            <a:schemeClr val="lt1"/>
                          </a:solidFill>
                          <a:latin typeface="Arial"/>
                        </a:rPr>
                        <a:t>Financial Capacity</a:t>
                      </a:r>
                      <a:endParaRPr lang="en-US" sz="800" b="1" i="0" u="none" strike="noStrike" kern="1200" noProof="0" dirty="0">
                        <a:solidFill>
                          <a:schemeClr val="lt1"/>
                        </a:solidFill>
                        <a:latin typeface="Arial"/>
                      </a:endParaRPr>
                    </a:p>
                  </a:txBody>
                  <a:tcPr marL="54000" marR="54000" marT="54000" marB="54000" anchor="b">
                    <a:solidFill>
                      <a:schemeClr val="accent3"/>
                    </a:solidFill>
                  </a:tcPr>
                </a:tc>
                <a:tc>
                  <a:txBody>
                    <a:bodyPr/>
                    <a:lstStyle/>
                    <a:p>
                      <a:pPr marL="0" algn="ctr" rtl="0" eaLnBrk="1" fontAlgn="t" latinLnBrk="0" hangingPunct="1">
                        <a:spcBef>
                          <a:spcPts val="0"/>
                        </a:spcBef>
                        <a:spcAft>
                          <a:spcPts val="0"/>
                        </a:spcAft>
                      </a:pPr>
                      <a:r>
                        <a:rPr lang="en-US" sz="800" b="1" i="0" u="none" strike="noStrike" kern="1200" noProof="0" dirty="0" smtClean="0">
                          <a:solidFill>
                            <a:schemeClr val="lt1"/>
                          </a:solidFill>
                          <a:latin typeface="Arial"/>
                        </a:rPr>
                        <a:t>M&amp;A</a:t>
                      </a:r>
                      <a:r>
                        <a:rPr lang="en-US" sz="800" b="1" i="0" u="none" strike="noStrike" kern="1200" baseline="0" noProof="0" dirty="0" smtClean="0">
                          <a:solidFill>
                            <a:schemeClr val="lt1"/>
                          </a:solidFill>
                          <a:latin typeface="Arial"/>
                        </a:rPr>
                        <a:t> Activity</a:t>
                      </a:r>
                      <a:endParaRPr lang="en-US" sz="800" b="1" i="0" u="none" strike="noStrike" kern="1200" noProof="0" dirty="0">
                        <a:solidFill>
                          <a:schemeClr val="lt1"/>
                        </a:solidFill>
                        <a:latin typeface="Arial"/>
                      </a:endParaRPr>
                    </a:p>
                  </a:txBody>
                  <a:tcPr marL="54000" marR="54000" marT="54000" marB="54000" anchor="b">
                    <a:solidFill>
                      <a:schemeClr val="accent3"/>
                    </a:solidFill>
                  </a:tcPr>
                </a:tc>
                <a:tc>
                  <a:txBody>
                    <a:bodyPr/>
                    <a:lstStyle/>
                    <a:p>
                      <a:r>
                        <a:rPr lang="en-US" sz="800" b="1" noProof="0" dirty="0" smtClean="0"/>
                        <a:t>Operations and M&amp;A</a:t>
                      </a:r>
                      <a:endParaRPr lang="en-US" sz="800" b="1" noProof="0" dirty="0"/>
                    </a:p>
                  </a:txBody>
                  <a:tcPr marL="54000" marR="54000" marT="54000" marB="54000" anchor="b">
                    <a:solidFill>
                      <a:schemeClr val="accent3"/>
                    </a:solidFill>
                  </a:tcPr>
                </a:tc>
                <a:tc>
                  <a:txBody>
                    <a:bodyPr/>
                    <a:lstStyle/>
                    <a:p>
                      <a:r>
                        <a:rPr lang="en-US" sz="800" b="1" noProof="0" dirty="0" smtClean="0"/>
                        <a:t>Comments</a:t>
                      </a:r>
                      <a:endParaRPr lang="en-US" sz="800" b="1" noProof="0" dirty="0"/>
                    </a:p>
                  </a:txBody>
                  <a:tcPr marL="54000" marR="54000" marT="54000" marB="54000" anchor="b">
                    <a:solidFill>
                      <a:schemeClr val="accent3"/>
                    </a:solidFill>
                  </a:tcPr>
                </a:tc>
              </a:tr>
              <a:tr h="2261916">
                <a:tc>
                  <a:txBody>
                    <a:bodyPr/>
                    <a:lstStyle/>
                    <a:p>
                      <a:pPr marL="0" algn="l" defTabSz="914400" rtl="0" eaLnBrk="1" latinLnBrk="0" hangingPunct="1">
                        <a:lnSpc>
                          <a:spcPct val="100000"/>
                        </a:lnSpc>
                      </a:pPr>
                      <a:r>
                        <a:rPr lang="en-US" sz="800" b="1" kern="1200" noProof="0" dirty="0" smtClean="0">
                          <a:solidFill>
                            <a:schemeClr val="tx2"/>
                          </a:solidFill>
                          <a:latin typeface="+mn-lt"/>
                          <a:ea typeface="+mn-ea"/>
                          <a:cs typeface="+mn-cs"/>
                        </a:rPr>
                        <a:t>Name Plc.</a:t>
                      </a:r>
                    </a:p>
                    <a:p>
                      <a:pPr marL="0" algn="l" defTabSz="914400" rtl="0" eaLnBrk="1" latinLnBrk="0" hangingPunct="1">
                        <a:lnSpc>
                          <a:spcPct val="100000"/>
                        </a:lnSpc>
                      </a:pPr>
                      <a:r>
                        <a:rPr lang="en-US" sz="800" b="0" kern="1200" noProof="0" dirty="0" smtClean="0">
                          <a:solidFill>
                            <a:schemeClr val="tx1"/>
                          </a:solidFill>
                          <a:latin typeface="+mn-lt"/>
                          <a:ea typeface="+mn-ea"/>
                          <a:cs typeface="+mn-cs"/>
                        </a:rPr>
                        <a:t>Public company</a:t>
                      </a:r>
                    </a:p>
                    <a:p>
                      <a:pPr marL="0" algn="l" defTabSz="914400" rtl="0" eaLnBrk="1" latinLnBrk="0" hangingPunct="1">
                        <a:lnSpc>
                          <a:spcPct val="100000"/>
                        </a:lnSpc>
                      </a:pPr>
                      <a:r>
                        <a:rPr lang="en-US" sz="800" b="1" kern="1200" baseline="0" noProof="0" dirty="0" smtClean="0">
                          <a:solidFill>
                            <a:schemeClr val="dk1"/>
                          </a:solidFill>
                          <a:latin typeface="+mn-lt"/>
                          <a:ea typeface="+mn-ea"/>
                          <a:cs typeface="+mn-cs"/>
                        </a:rPr>
                        <a:t>United Kingdom</a:t>
                      </a: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a:lnSpc>
                          <a:spcPct val="100000"/>
                        </a:lnSpc>
                      </a:pPr>
                      <a:r>
                        <a:rPr lang="en-US" sz="800" b="0" noProof="0" dirty="0" smtClean="0"/>
                        <a:t>Contact</a:t>
                      </a:r>
                      <a:r>
                        <a:rPr lang="en-US" sz="800" b="0" baseline="0" noProof="0" dirty="0" smtClean="0"/>
                        <a:t> through:</a:t>
                      </a:r>
                    </a:p>
                    <a:p>
                      <a:pPr>
                        <a:lnSpc>
                          <a:spcPct val="100000"/>
                        </a:lnSpc>
                      </a:pPr>
                      <a:r>
                        <a:rPr lang="en-US" sz="800" b="1" baseline="0" noProof="0" dirty="0" smtClean="0"/>
                        <a:t>Max </a:t>
                      </a:r>
                      <a:r>
                        <a:rPr lang="en-US" sz="800" b="1" baseline="0" noProof="0" dirty="0" err="1" smtClean="0"/>
                        <a:t>Mustermann</a:t>
                      </a:r>
                      <a:endParaRPr lang="en-US" sz="800" b="1" baseline="0" noProof="0" dirty="0" smtClean="0"/>
                    </a:p>
                  </a:txBody>
                  <a:tcPr marL="54000" marR="54000" marT="54000" marB="54000">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a:lnSpc>
                          <a:spcPct val="100000"/>
                        </a:lnSpc>
                      </a:pPr>
                      <a:r>
                        <a:rPr lang="en-US" sz="800" noProof="0" dirty="0" smtClean="0"/>
                        <a:t>Revenue: x</a:t>
                      </a:r>
                    </a:p>
                    <a:p>
                      <a:pPr>
                        <a:lnSpc>
                          <a:spcPct val="100000"/>
                        </a:lnSpc>
                      </a:pPr>
                      <a:r>
                        <a:rPr lang="en-US" sz="800" noProof="0" dirty="0" smtClean="0"/>
                        <a:t>EBITDA: y</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Long-term debt:</a:t>
                      </a:r>
                      <a:r>
                        <a:rPr lang="en-US" sz="800" baseline="0" noProof="0" dirty="0" smtClean="0"/>
                        <a:t> z</a:t>
                      </a: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Cash: q</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Market cap.: xyz</a:t>
                      </a:r>
                    </a:p>
                    <a:p>
                      <a:pPr>
                        <a:lnSpc>
                          <a:spcPct val="100000"/>
                        </a:lnSpc>
                      </a:pPr>
                      <a:endParaRPr lang="en-US" sz="800" baseline="0" noProof="0" dirty="0" smtClean="0"/>
                    </a:p>
                    <a:p>
                      <a:pPr>
                        <a:lnSpc>
                          <a:spcPct val="100000"/>
                        </a:lnSpc>
                      </a:pPr>
                      <a:endParaRPr lang="en-US" sz="800" baseline="0" noProof="0" dirty="0" smtClean="0"/>
                    </a:p>
                    <a:p>
                      <a:pPr>
                        <a:lnSpc>
                          <a:spcPct val="100000"/>
                        </a:lnSpc>
                      </a:pPr>
                      <a:endParaRPr lang="en-US" sz="800"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
                      </a:r>
                      <a:br>
                        <a:rPr lang="en-US" sz="800" noProof="0" dirty="0" smtClean="0"/>
                      </a:br>
                      <a:r>
                        <a:rPr lang="en-US" sz="800" noProof="0" dirty="0" smtClean="0"/>
                        <a:t/>
                      </a:r>
                      <a:br>
                        <a:rPr lang="en-US" sz="800" noProof="0" dirty="0" smtClean="0"/>
                      </a:br>
                      <a:r>
                        <a:rPr lang="en-US" sz="800" noProof="0" dirty="0" smtClean="0"/>
                        <a:t/>
                      </a:r>
                      <a:br>
                        <a:rPr lang="en-US" sz="800" noProof="0" dirty="0" smtClean="0"/>
                      </a:b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
                      </a:r>
                      <a:br>
                        <a:rPr lang="en-US" sz="800" noProof="0" dirty="0" smtClean="0"/>
                      </a:br>
                      <a:r>
                        <a:rPr lang="en-US" sz="800" noProof="0" dirty="0" smtClean="0"/>
                        <a:t/>
                      </a:r>
                      <a:br>
                        <a:rPr lang="en-US" sz="800" noProof="0" dirty="0" smtClean="0"/>
                      </a:br>
                      <a:r>
                        <a:rPr lang="en-US" sz="800" noProof="0" dirty="0" smtClean="0"/>
                        <a:t>(as</a:t>
                      </a:r>
                      <a:r>
                        <a:rPr lang="en-US" sz="800" baseline="0" noProof="0" dirty="0" smtClean="0"/>
                        <a:t> of Sep. 20XX)</a:t>
                      </a:r>
                      <a:endParaRPr lang="en-US" sz="800" noProof="0" dirty="0" smtClean="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Relevant activity</a:t>
                      </a:r>
                      <a:r>
                        <a:rPr lang="en-US" sz="800" kern="1200" noProof="0" dirty="0" smtClean="0">
                          <a:solidFill>
                            <a:schemeClr val="dk1"/>
                          </a:solidFill>
                          <a:latin typeface="+mn-lt"/>
                          <a:ea typeface="+mn-ea"/>
                          <a:cs typeface="+mn-cs"/>
                        </a:rPr>
                        <a:t>: Name Plc. offers asbestos removal, asbestos management, demolition, land remediation and specialist environmental support services. The company consists of two subsidiaries: B and C. Via its B it provides dismantling, decommissioning and demolition services in various sectors such as nuclear, chemical, petrochemical, energy, power, defense, manufacturing, pharmaceutical, heavy mineral extraction and processing. Via C it delivers asbestos and environmental consulting</a:t>
                      </a:r>
                    </a:p>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Geography</a:t>
                      </a:r>
                      <a:r>
                        <a:rPr lang="en-US" sz="800" kern="1200" noProof="0" dirty="0" smtClean="0">
                          <a:solidFill>
                            <a:schemeClr val="dk1"/>
                          </a:solidFill>
                          <a:latin typeface="+mn-lt"/>
                          <a:ea typeface="+mn-ea"/>
                          <a:cs typeface="+mn-cs"/>
                        </a:rPr>
                        <a:t>: Offers its services worldwide</a:t>
                      </a:r>
                    </a:p>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M&amp;A</a:t>
                      </a:r>
                      <a:r>
                        <a:rPr lang="en-US" sz="800" kern="1200" noProof="0" dirty="0" smtClean="0">
                          <a:solidFill>
                            <a:schemeClr val="dk1"/>
                          </a:solidFill>
                          <a:latin typeface="+mn-lt"/>
                          <a:ea typeface="+mn-ea"/>
                          <a:cs typeface="+mn-cs"/>
                        </a:rPr>
                        <a:t>: The company was involved in 7 known acquisitions in 20XX, thereof 4 in the relevant sector:</a:t>
                      </a:r>
                    </a:p>
                    <a:p>
                      <a:pPr marL="360000" marR="0" lvl="0" indent="-144000" algn="l" defTabSz="914400" rtl="0" eaLnBrk="1" fontAlgn="auto" latinLnBrk="0" hangingPunct="1">
                        <a:lnSpc>
                          <a:spcPct val="100000"/>
                        </a:lnSpc>
                        <a:spcBef>
                          <a:spcPts val="200"/>
                        </a:spcBef>
                        <a:spcAft>
                          <a:spcPts val="0"/>
                        </a:spcAft>
                        <a:buClr>
                          <a:schemeClr val="tx2"/>
                        </a:buClr>
                        <a:buSzTx/>
                        <a:buFont typeface="Arial" panose="020B0604020202020204" pitchFamily="34" charset="0"/>
                        <a:buChar char="-"/>
                        <a:tabLst/>
                        <a:defRPr/>
                      </a:pPr>
                      <a:r>
                        <a:rPr lang="en-US" sz="800" kern="1200" noProof="0" dirty="0" smtClean="0">
                          <a:solidFill>
                            <a:schemeClr val="dk1"/>
                          </a:solidFill>
                          <a:latin typeface="+mn-lt"/>
                          <a:ea typeface="+mn-ea"/>
                          <a:cs typeface="+mn-cs"/>
                        </a:rPr>
                        <a:t>In 20XX, B acquired the UK-based Example Company Ltd., an industrial and nuclear decommissioning company</a:t>
                      </a:r>
                    </a:p>
                    <a:p>
                      <a:pPr marL="360000" marR="0" lvl="0" indent="-144000" algn="l" defTabSz="914400" rtl="0" eaLnBrk="1" fontAlgn="auto" latinLnBrk="0" hangingPunct="1">
                        <a:lnSpc>
                          <a:spcPct val="100000"/>
                        </a:lnSpc>
                        <a:spcBef>
                          <a:spcPts val="200"/>
                        </a:spcBef>
                        <a:spcAft>
                          <a:spcPts val="0"/>
                        </a:spcAft>
                        <a:buClr>
                          <a:schemeClr val="tx2"/>
                        </a:buClr>
                        <a:buSzTx/>
                        <a:buFont typeface="Arial" panose="020B0604020202020204" pitchFamily="34" charset="0"/>
                        <a:buChar char="-"/>
                        <a:tabLst/>
                        <a:defRPr/>
                      </a:pPr>
                      <a:r>
                        <a:rPr lang="en-US" sz="800" kern="1200" noProof="0" dirty="0" smtClean="0">
                          <a:solidFill>
                            <a:schemeClr val="dk1"/>
                          </a:solidFill>
                          <a:latin typeface="+mn-lt"/>
                          <a:ea typeface="+mn-ea"/>
                          <a:cs typeface="+mn-cs"/>
                        </a:rPr>
                        <a:t>In 20XX; acquisition of B Group Holdings Ltd.</a:t>
                      </a:r>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noProof="0" dirty="0" smtClean="0"/>
                        <a:t>“I would like to think the group is more attractive following the B deal. It was a transformational deal and has given us a visible earnings stream and strong platform for growth," he told this news service. However, he stressed there were no takeover talks going on.” </a:t>
                      </a:r>
                      <a:r>
                        <a:rPr lang="en-US" sz="800" i="1" baseline="0" noProof="0" dirty="0" smtClean="0">
                          <a:solidFill>
                            <a:schemeClr val="tx1"/>
                          </a:solidFill>
                        </a:rPr>
                        <a:t>Source: </a:t>
                      </a:r>
                      <a:r>
                        <a:rPr lang="en-US" sz="800" i="1" baseline="0" noProof="0" dirty="0" err="1" smtClean="0">
                          <a:solidFill>
                            <a:schemeClr val="tx1"/>
                          </a:solidFill>
                        </a:rPr>
                        <a:t>mergermarket</a:t>
                      </a:r>
                      <a:r>
                        <a:rPr lang="en-US" sz="800" i="1" baseline="0" noProof="0" dirty="0" smtClean="0">
                          <a:solidFill>
                            <a:schemeClr val="tx1"/>
                          </a:solidFill>
                        </a:rPr>
                        <a:t>, 20XX</a:t>
                      </a:r>
                      <a:endParaRPr lang="en-US" sz="800" i="0" kern="1200" baseline="0" noProof="0" dirty="0" smtClean="0">
                        <a:solidFill>
                          <a:schemeClr val="tx1"/>
                        </a:solidFill>
                        <a:latin typeface="+mn-lt"/>
                        <a:ea typeface="+mn-ea"/>
                        <a:cs typeface="+mn-cs"/>
                      </a:endParaRPr>
                    </a:p>
                  </a:txBody>
                  <a:tcPr marL="54000" marR="54000" marT="54000" marB="54000">
                    <a:lnL w="12700" cap="flat" cmpd="sng" algn="ctr">
                      <a:solidFill>
                        <a:schemeClr val="accent3"/>
                      </a:solidFill>
                      <a:prstDash val="solid"/>
                      <a:round/>
                      <a:headEnd type="none" w="med" len="med"/>
                      <a:tailEnd type="none" w="med" len="med"/>
                    </a:lnL>
                    <a:lnB w="12700" cap="flat" cmpd="sng" algn="ctr">
                      <a:solidFill>
                        <a:schemeClr val="accent3"/>
                      </a:solidFill>
                      <a:prstDash val="solid"/>
                      <a:round/>
                      <a:headEnd type="none" w="med" len="med"/>
                      <a:tailEnd type="none" w="med" len="med"/>
                    </a:lnB>
                    <a:noFill/>
                  </a:tcPr>
                </a:tc>
              </a:tr>
              <a:tr h="1944000">
                <a:tc>
                  <a:txBody>
                    <a:bodyPr/>
                    <a:lstStyle/>
                    <a:p>
                      <a:pPr>
                        <a:lnSpc>
                          <a:spcPct val="100000"/>
                        </a:lnSpc>
                      </a:pPr>
                      <a:r>
                        <a:rPr lang="en-US" sz="800" b="1" noProof="0" dirty="0" smtClean="0">
                          <a:solidFill>
                            <a:schemeClr val="tx2"/>
                          </a:solidFill>
                        </a:rPr>
                        <a:t>Name Group</a:t>
                      </a:r>
                    </a:p>
                    <a:p>
                      <a:pPr>
                        <a:lnSpc>
                          <a:spcPct val="100000"/>
                        </a:lnSpc>
                      </a:pPr>
                      <a:r>
                        <a:rPr lang="en-US" sz="800" b="0" kern="1200" noProof="0" dirty="0" smtClean="0">
                          <a:solidFill>
                            <a:schemeClr val="tx1"/>
                          </a:solidFill>
                          <a:latin typeface="+mn-lt"/>
                          <a:ea typeface="+mn-ea"/>
                          <a:cs typeface="+mn-cs"/>
                        </a:rPr>
                        <a:t>Private</a:t>
                      </a:r>
                      <a:r>
                        <a:rPr lang="en-US" sz="800" b="0" kern="1200" baseline="0" noProof="0" dirty="0" smtClean="0">
                          <a:solidFill>
                            <a:schemeClr val="tx1"/>
                          </a:solidFill>
                          <a:latin typeface="+mn-lt"/>
                          <a:ea typeface="+mn-ea"/>
                          <a:cs typeface="+mn-cs"/>
                        </a:rPr>
                        <a:t> company</a:t>
                      </a:r>
                      <a:endParaRPr lang="en-US" sz="800" b="0" kern="1200" noProof="0" dirty="0" smtClean="0">
                        <a:solidFill>
                          <a:schemeClr val="tx1"/>
                        </a:solidFill>
                        <a:latin typeface="+mn-lt"/>
                        <a:ea typeface="+mn-ea"/>
                        <a:cs typeface="+mn-cs"/>
                      </a:endParaRPr>
                    </a:p>
                    <a:p>
                      <a:pPr>
                        <a:lnSpc>
                          <a:spcPct val="100000"/>
                        </a:lnSpc>
                      </a:pPr>
                      <a:r>
                        <a:rPr lang="en-US" sz="800" b="1" noProof="0" dirty="0" smtClean="0"/>
                        <a:t>Belgium</a:t>
                      </a:r>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r>
                        <a:rPr lang="en-US" sz="800" b="0" noProof="0" dirty="0" smtClean="0"/>
                        <a:t>Contact</a:t>
                      </a:r>
                      <a:r>
                        <a:rPr lang="en-US" sz="800" b="0" baseline="0" noProof="0" dirty="0" smtClean="0"/>
                        <a:t> through:</a:t>
                      </a:r>
                    </a:p>
                    <a:p>
                      <a:pPr>
                        <a:lnSpc>
                          <a:spcPct val="100000"/>
                        </a:lnSpc>
                      </a:pPr>
                      <a:r>
                        <a:rPr lang="en-US" sz="800" b="1" noProof="0" dirty="0" smtClean="0"/>
                        <a:t>Mona</a:t>
                      </a:r>
                      <a:r>
                        <a:rPr lang="en-US" sz="800" b="1" baseline="0" noProof="0" dirty="0" smtClean="0"/>
                        <a:t> </a:t>
                      </a:r>
                      <a:r>
                        <a:rPr lang="en-US" sz="800" b="1" baseline="0" noProof="0" dirty="0" err="1" smtClean="0"/>
                        <a:t>Musterfrau</a:t>
                      </a:r>
                      <a:endParaRPr lang="en-US" sz="800" b="1" noProof="0" dirty="0" smtClean="0"/>
                    </a:p>
                  </a:txBody>
                  <a:tcPr marL="54000" marR="54000" marT="54000" marB="54000">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nSpc>
                          <a:spcPct val="100000"/>
                        </a:lnSpc>
                      </a:pPr>
                      <a:r>
                        <a:rPr lang="en-US" sz="800" noProof="0" dirty="0" smtClean="0"/>
                        <a:t>Revenue: x</a:t>
                      </a:r>
                    </a:p>
                    <a:p>
                      <a:pPr>
                        <a:lnSpc>
                          <a:spcPct val="100000"/>
                        </a:lnSpc>
                      </a:pPr>
                      <a:r>
                        <a:rPr lang="en-US" sz="800" noProof="0" dirty="0" smtClean="0"/>
                        <a:t>EBITDA: y</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Long-term debt: z</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Cash: xyz</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(as</a:t>
                      </a:r>
                      <a:r>
                        <a:rPr lang="en-US" sz="800" baseline="0" noProof="0" dirty="0" smtClean="0"/>
                        <a:t> of Dec. 20XX)</a:t>
                      </a:r>
                      <a:endParaRPr lang="en-US" sz="800" noProof="0" dirty="0" smtClean="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ctr">
                        <a:lnSpc>
                          <a:spcPct val="100000"/>
                        </a:lnSpc>
                      </a:pPr>
                      <a:endParaRPr lang="en-US" sz="800" noProof="0" dirty="0" smtClean="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Relevant activity</a:t>
                      </a:r>
                      <a:r>
                        <a:rPr lang="en-US" sz="800" kern="1200" noProof="0" dirty="0" smtClean="0">
                          <a:solidFill>
                            <a:schemeClr val="dk1"/>
                          </a:solidFill>
                          <a:latin typeface="+mn-lt"/>
                          <a:ea typeface="+mn-ea"/>
                          <a:cs typeface="+mn-cs"/>
                        </a:rPr>
                        <a:t>: Via its subsidiary X, name Group provides demolition, dismantling, targeted detonation and asbestos removal services for industrial plants, private and public buildings as well as soil and water sanitization and infrastructure construction services. Via its division Y, the group also operates recycling centers. Furthermore, the group is active in project development and waterway transport</a:t>
                      </a:r>
                    </a:p>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Geography</a:t>
                      </a:r>
                      <a:r>
                        <a:rPr lang="en-US" sz="800" kern="1200" noProof="0" dirty="0" smtClean="0">
                          <a:solidFill>
                            <a:schemeClr val="dk1"/>
                          </a:solidFill>
                          <a:latin typeface="+mn-lt"/>
                          <a:ea typeface="+mn-ea"/>
                          <a:cs typeface="+mn-cs"/>
                        </a:rPr>
                        <a:t>: Offers its services mainly in Belgium</a:t>
                      </a:r>
                    </a:p>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M&amp;A</a:t>
                      </a:r>
                      <a:r>
                        <a:rPr lang="en-US" sz="800" kern="1200" noProof="0" dirty="0" smtClean="0">
                          <a:solidFill>
                            <a:schemeClr val="dk1"/>
                          </a:solidFill>
                          <a:latin typeface="+mn-lt"/>
                          <a:ea typeface="+mn-ea"/>
                          <a:cs typeface="+mn-cs"/>
                        </a:rPr>
                        <a:t>: The company was involved in 2 known acquisitions since 20XX, but none in relevant sector</a:t>
                      </a:r>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kern="1200" noProof="0" dirty="0" smtClean="0">
                          <a:solidFill>
                            <a:schemeClr val="dk1"/>
                          </a:solidFill>
                          <a:latin typeface="+mn-lt"/>
                          <a:ea typeface="+mn-ea"/>
                          <a:cs typeface="+mn-cs"/>
                        </a:rPr>
                        <a:t>“Company B encompasses a range of companies which have been fostered by </a:t>
                      </a:r>
                      <a:r>
                        <a:rPr lang="en-US" sz="800" kern="1200" noProof="0" dirty="0" err="1" smtClean="0">
                          <a:solidFill>
                            <a:schemeClr val="dk1"/>
                          </a:solidFill>
                          <a:latin typeface="+mn-lt"/>
                          <a:ea typeface="+mn-ea"/>
                          <a:cs typeface="+mn-cs"/>
                        </a:rPr>
                        <a:t>xy</a:t>
                      </a:r>
                      <a:r>
                        <a:rPr lang="en-US" sz="800" kern="1200" noProof="0" dirty="0" smtClean="0">
                          <a:solidFill>
                            <a:schemeClr val="dk1"/>
                          </a:solidFill>
                          <a:latin typeface="+mn-lt"/>
                          <a:ea typeface="+mn-ea"/>
                          <a:cs typeface="+mn-cs"/>
                        </a:rPr>
                        <a:t> growth, achieved both through internal growth and external acquisition.” </a:t>
                      </a:r>
                      <a:r>
                        <a:rPr lang="en-US" sz="800" i="1" kern="1200" noProof="0" dirty="0" smtClean="0">
                          <a:solidFill>
                            <a:schemeClr val="dk1"/>
                          </a:solidFill>
                          <a:latin typeface="+mn-lt"/>
                          <a:ea typeface="+mn-ea"/>
                          <a:cs typeface="+mn-cs"/>
                        </a:rPr>
                        <a:t>Source: name Group company website</a:t>
                      </a:r>
                    </a:p>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kern="1200" noProof="0" dirty="0" smtClean="0">
                          <a:solidFill>
                            <a:schemeClr val="dk1"/>
                          </a:solidFill>
                          <a:latin typeface="+mn-lt"/>
                          <a:ea typeface="+mn-ea"/>
                          <a:cs typeface="+mn-cs"/>
                        </a:rPr>
                        <a:t>„Increasing real international expansion – XY success is not just regional, but also international. After XY completed its first soil remediation and industrial demolition job in Northern France...” </a:t>
                      </a:r>
                      <a:br>
                        <a:rPr lang="en-US" sz="800" kern="1200" noProof="0" dirty="0" smtClean="0">
                          <a:solidFill>
                            <a:schemeClr val="dk1"/>
                          </a:solidFill>
                          <a:latin typeface="+mn-lt"/>
                          <a:ea typeface="+mn-ea"/>
                          <a:cs typeface="+mn-cs"/>
                        </a:rPr>
                      </a:br>
                      <a:r>
                        <a:rPr lang="en-US" sz="800" i="1" kern="1200" noProof="0" dirty="0" smtClean="0">
                          <a:solidFill>
                            <a:schemeClr val="dk1"/>
                          </a:solidFill>
                          <a:latin typeface="+mn-lt"/>
                          <a:ea typeface="+mn-ea"/>
                          <a:cs typeface="+mn-cs"/>
                        </a:rPr>
                        <a:t>Source: Company website</a:t>
                      </a:r>
                    </a:p>
                  </a:txBody>
                  <a:tcPr marL="54000" marR="54000" marT="54000" marB="5400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r>
            </a:tbl>
          </a:graphicData>
        </a:graphic>
      </p:graphicFrame>
      <p:sp>
        <p:nvSpPr>
          <p:cNvPr id="88" name="Oval 19"/>
          <p:cNvSpPr>
            <a:spLocks noChangeArrowheads="1"/>
          </p:cNvSpPr>
          <p:nvPr/>
        </p:nvSpPr>
        <p:spPr bwMode="gray">
          <a:xfrm rot="5400000">
            <a:off x="2887076" y="1866125"/>
            <a:ext cx="340039" cy="340036"/>
          </a:xfrm>
          <a:prstGeom prst="ellipse">
            <a:avLst/>
          </a:pr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nvGrpSpPr>
          <p:cNvPr id="89" name="Group 20"/>
          <p:cNvGrpSpPr>
            <a:grpSpLocks/>
          </p:cNvGrpSpPr>
          <p:nvPr/>
        </p:nvGrpSpPr>
        <p:grpSpPr bwMode="gray">
          <a:xfrm rot="10800000">
            <a:off x="3504976" y="1863973"/>
            <a:ext cx="340039" cy="340036"/>
            <a:chOff x="169" y="1266"/>
            <a:chExt cx="136" cy="136"/>
          </a:xfrm>
        </p:grpSpPr>
        <p:sp>
          <p:nvSpPr>
            <p:cNvPr id="90" name="Arc 21"/>
            <p:cNvSpPr>
              <a:spLocks/>
            </p:cNvSpPr>
            <p:nvPr/>
          </p:nvSpPr>
          <p:spPr bwMode="gray">
            <a:xfrm>
              <a:off x="234" y="1266"/>
              <a:ext cx="71" cy="136"/>
            </a:xfrm>
            <a:custGeom>
              <a:avLst/>
              <a:gdLst>
                <a:gd name="G0" fmla="+- 953 0 0"/>
                <a:gd name="G1" fmla="+- 21600 0 0"/>
                <a:gd name="G2" fmla="+- 21600 0 0"/>
                <a:gd name="T0" fmla="*/ 0 w 22553"/>
                <a:gd name="T1" fmla="*/ 21 h 43200"/>
                <a:gd name="T2" fmla="*/ 635 w 22553"/>
                <a:gd name="T3" fmla="*/ 43198 h 43200"/>
                <a:gd name="T4" fmla="*/ 953 w 22553"/>
                <a:gd name="T5" fmla="*/ 21600 h 43200"/>
              </a:gdLst>
              <a:ahLst/>
              <a:cxnLst>
                <a:cxn ang="0">
                  <a:pos x="T0" y="T1"/>
                </a:cxn>
                <a:cxn ang="0">
                  <a:pos x="T2" y="T3"/>
                </a:cxn>
                <a:cxn ang="0">
                  <a:pos x="T4" y="T5"/>
                </a:cxn>
              </a:cxnLst>
              <a:rect l="0" t="0" r="r" b="b"/>
              <a:pathLst>
                <a:path w="22553" h="43200" fill="none" extrusionOk="0">
                  <a:moveTo>
                    <a:pt x="0" y="21"/>
                  </a:moveTo>
                  <a:cubicBezTo>
                    <a:pt x="317" y="7"/>
                    <a:pt x="635" y="-1"/>
                    <a:pt x="953" y="0"/>
                  </a:cubicBezTo>
                  <a:cubicBezTo>
                    <a:pt x="12882" y="0"/>
                    <a:pt x="22553" y="9670"/>
                    <a:pt x="22553" y="21600"/>
                  </a:cubicBezTo>
                  <a:cubicBezTo>
                    <a:pt x="22553" y="33529"/>
                    <a:pt x="12882" y="43200"/>
                    <a:pt x="953" y="43200"/>
                  </a:cubicBezTo>
                  <a:cubicBezTo>
                    <a:pt x="846" y="43200"/>
                    <a:pt x="740" y="43199"/>
                    <a:pt x="635" y="43197"/>
                  </a:cubicBezTo>
                </a:path>
                <a:path w="22553" h="43200" stroke="0" extrusionOk="0">
                  <a:moveTo>
                    <a:pt x="0" y="21"/>
                  </a:moveTo>
                  <a:cubicBezTo>
                    <a:pt x="317" y="7"/>
                    <a:pt x="635" y="-1"/>
                    <a:pt x="953" y="0"/>
                  </a:cubicBezTo>
                  <a:cubicBezTo>
                    <a:pt x="12882" y="0"/>
                    <a:pt x="22553" y="9670"/>
                    <a:pt x="22553" y="21600"/>
                  </a:cubicBezTo>
                  <a:cubicBezTo>
                    <a:pt x="22553" y="33529"/>
                    <a:pt x="12882" y="43200"/>
                    <a:pt x="953" y="43200"/>
                  </a:cubicBezTo>
                  <a:cubicBezTo>
                    <a:pt x="846" y="43200"/>
                    <a:pt x="740" y="43199"/>
                    <a:pt x="635" y="43197"/>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91" name="Arc 22"/>
            <p:cNvSpPr>
              <a:spLocks/>
            </p:cNvSpPr>
            <p:nvPr/>
          </p:nvSpPr>
          <p:spPr bwMode="gray">
            <a:xfrm>
              <a:off x="169" y="1266"/>
              <a:ext cx="68" cy="136"/>
            </a:xfrm>
            <a:custGeom>
              <a:avLst/>
              <a:gdLst>
                <a:gd name="G0" fmla="+- 21600 0 0"/>
                <a:gd name="G1" fmla="+- 21600 0 0"/>
                <a:gd name="G2" fmla="+- 21600 0 0"/>
                <a:gd name="T0" fmla="*/ 21281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1" y="43197"/>
                  </a:moveTo>
                  <a:cubicBezTo>
                    <a:pt x="9477" y="43023"/>
                    <a:pt x="0" y="33404"/>
                    <a:pt x="0" y="21600"/>
                  </a:cubicBezTo>
                  <a:cubicBezTo>
                    <a:pt x="-1" y="9671"/>
                    <a:pt x="9670" y="0"/>
                    <a:pt x="21599" y="0"/>
                  </a:cubicBezTo>
                </a:path>
                <a:path w="21600" h="43198" stroke="0" extrusionOk="0">
                  <a:moveTo>
                    <a:pt x="21281" y="43197"/>
                  </a:moveTo>
                  <a:cubicBezTo>
                    <a:pt x="9477" y="43023"/>
                    <a:pt x="0" y="33404"/>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grpSp>
        <p:nvGrpSpPr>
          <p:cNvPr id="92" name="Group 65"/>
          <p:cNvGrpSpPr>
            <a:grpSpLocks/>
          </p:cNvGrpSpPr>
          <p:nvPr/>
        </p:nvGrpSpPr>
        <p:grpSpPr bwMode="gray">
          <a:xfrm rot="16200000">
            <a:off x="4130468" y="1863975"/>
            <a:ext cx="340039" cy="340036"/>
            <a:chOff x="172" y="1042"/>
            <a:chExt cx="136" cy="136"/>
          </a:xfrm>
        </p:grpSpPr>
        <p:sp>
          <p:nvSpPr>
            <p:cNvPr id="93" name="Arc 17"/>
            <p:cNvSpPr>
              <a:spLocks/>
            </p:cNvSpPr>
            <p:nvPr/>
          </p:nvSpPr>
          <p:spPr bwMode="gray">
            <a:xfrm>
              <a:off x="237" y="1042"/>
              <a:ext cx="71" cy="75"/>
            </a:xfrm>
            <a:custGeom>
              <a:avLst/>
              <a:gdLst>
                <a:gd name="G0" fmla="+- 953 0 0"/>
                <a:gd name="G1" fmla="+- 21600 0 0"/>
                <a:gd name="G2" fmla="+- 21600 0 0"/>
                <a:gd name="T0" fmla="*/ 0 w 22553"/>
                <a:gd name="T1" fmla="*/ 21 h 23781"/>
                <a:gd name="T2" fmla="*/ 22443 w 22553"/>
                <a:gd name="T3" fmla="*/ 23781 h 23781"/>
                <a:gd name="T4" fmla="*/ 953 w 22553"/>
                <a:gd name="T5" fmla="*/ 21600 h 23781"/>
              </a:gdLst>
              <a:ahLst/>
              <a:cxnLst>
                <a:cxn ang="0">
                  <a:pos x="T0" y="T1"/>
                </a:cxn>
                <a:cxn ang="0">
                  <a:pos x="T2" y="T3"/>
                </a:cxn>
                <a:cxn ang="0">
                  <a:pos x="T4" y="T5"/>
                </a:cxn>
              </a:cxnLst>
              <a:rect l="0" t="0" r="r" b="b"/>
              <a:pathLst>
                <a:path w="22553" h="23781" fill="none" extrusionOk="0">
                  <a:moveTo>
                    <a:pt x="0" y="21"/>
                  </a:moveTo>
                  <a:cubicBezTo>
                    <a:pt x="317" y="7"/>
                    <a:pt x="635" y="-1"/>
                    <a:pt x="953" y="0"/>
                  </a:cubicBezTo>
                  <a:cubicBezTo>
                    <a:pt x="12882" y="0"/>
                    <a:pt x="22553" y="9670"/>
                    <a:pt x="22553" y="21600"/>
                  </a:cubicBezTo>
                  <a:cubicBezTo>
                    <a:pt x="22553" y="22328"/>
                    <a:pt x="22516" y="23056"/>
                    <a:pt x="22442" y="23780"/>
                  </a:cubicBezTo>
                </a:path>
                <a:path w="22553" h="23781" stroke="0" extrusionOk="0">
                  <a:moveTo>
                    <a:pt x="0" y="21"/>
                  </a:moveTo>
                  <a:cubicBezTo>
                    <a:pt x="317" y="7"/>
                    <a:pt x="635" y="-1"/>
                    <a:pt x="953" y="0"/>
                  </a:cubicBezTo>
                  <a:cubicBezTo>
                    <a:pt x="12882" y="0"/>
                    <a:pt x="22553" y="9670"/>
                    <a:pt x="22553" y="21600"/>
                  </a:cubicBezTo>
                  <a:cubicBezTo>
                    <a:pt x="22553" y="22328"/>
                    <a:pt x="22516" y="23056"/>
                    <a:pt x="22442" y="23780"/>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94" name="Arc 18"/>
            <p:cNvSpPr>
              <a:spLocks/>
            </p:cNvSpPr>
            <p:nvPr/>
          </p:nvSpPr>
          <p:spPr bwMode="gray">
            <a:xfrm>
              <a:off x="172" y="1042"/>
              <a:ext cx="136" cy="136"/>
            </a:xfrm>
            <a:custGeom>
              <a:avLst/>
              <a:gdLst>
                <a:gd name="G0" fmla="+- 21600 0 0"/>
                <a:gd name="G1" fmla="+- 21600 0 0"/>
                <a:gd name="G2" fmla="+- 21600 0 0"/>
                <a:gd name="T0" fmla="*/ 43198 w 43198"/>
                <a:gd name="T1" fmla="*/ 21905 h 43200"/>
                <a:gd name="T2" fmla="*/ 21599 w 43198"/>
                <a:gd name="T3" fmla="*/ 0 h 43200"/>
                <a:gd name="T4" fmla="*/ 21600 w 43198"/>
                <a:gd name="T5" fmla="*/ 21600 h 43200"/>
              </a:gdLst>
              <a:ahLst/>
              <a:cxnLst>
                <a:cxn ang="0">
                  <a:pos x="T0" y="T1"/>
                </a:cxn>
                <a:cxn ang="0">
                  <a:pos x="T2" y="T3"/>
                </a:cxn>
                <a:cxn ang="0">
                  <a:pos x="T4" y="T5"/>
                </a:cxn>
              </a:cxnLst>
              <a:rect l="0" t="0" r="r" b="b"/>
              <a:pathLst>
                <a:path w="43198" h="43200" fill="none" extrusionOk="0">
                  <a:moveTo>
                    <a:pt x="43197" y="21904"/>
                  </a:moveTo>
                  <a:cubicBezTo>
                    <a:pt x="43031" y="33714"/>
                    <a:pt x="33410" y="43199"/>
                    <a:pt x="21600" y="43200"/>
                  </a:cubicBezTo>
                  <a:cubicBezTo>
                    <a:pt x="9670" y="43200"/>
                    <a:pt x="0" y="33529"/>
                    <a:pt x="0" y="21600"/>
                  </a:cubicBezTo>
                  <a:cubicBezTo>
                    <a:pt x="-1" y="9671"/>
                    <a:pt x="9670" y="0"/>
                    <a:pt x="21599" y="0"/>
                  </a:cubicBezTo>
                </a:path>
                <a:path w="43198" h="43200" stroke="0" extrusionOk="0">
                  <a:moveTo>
                    <a:pt x="43197" y="21904"/>
                  </a:moveTo>
                  <a:cubicBezTo>
                    <a:pt x="43031" y="33714"/>
                    <a:pt x="33410" y="43199"/>
                    <a:pt x="21600" y="43200"/>
                  </a:cubicBezTo>
                  <a:cubicBezTo>
                    <a:pt x="9670" y="43200"/>
                    <a:pt x="0" y="33529"/>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grpSp>
        <p:nvGrpSpPr>
          <p:cNvPr id="95" name="Group 20"/>
          <p:cNvGrpSpPr>
            <a:grpSpLocks/>
          </p:cNvGrpSpPr>
          <p:nvPr/>
        </p:nvGrpSpPr>
        <p:grpSpPr bwMode="gray">
          <a:xfrm rot="10800000">
            <a:off x="3504976" y="4168229"/>
            <a:ext cx="340039" cy="340036"/>
            <a:chOff x="169" y="1266"/>
            <a:chExt cx="136" cy="136"/>
          </a:xfrm>
        </p:grpSpPr>
        <p:sp>
          <p:nvSpPr>
            <p:cNvPr id="96" name="Arc 21"/>
            <p:cNvSpPr>
              <a:spLocks/>
            </p:cNvSpPr>
            <p:nvPr/>
          </p:nvSpPr>
          <p:spPr bwMode="gray">
            <a:xfrm>
              <a:off x="234" y="1266"/>
              <a:ext cx="71" cy="136"/>
            </a:xfrm>
            <a:custGeom>
              <a:avLst/>
              <a:gdLst>
                <a:gd name="G0" fmla="+- 953 0 0"/>
                <a:gd name="G1" fmla="+- 21600 0 0"/>
                <a:gd name="G2" fmla="+- 21600 0 0"/>
                <a:gd name="T0" fmla="*/ 0 w 22553"/>
                <a:gd name="T1" fmla="*/ 21 h 43200"/>
                <a:gd name="T2" fmla="*/ 635 w 22553"/>
                <a:gd name="T3" fmla="*/ 43198 h 43200"/>
                <a:gd name="T4" fmla="*/ 953 w 22553"/>
                <a:gd name="T5" fmla="*/ 21600 h 43200"/>
              </a:gdLst>
              <a:ahLst/>
              <a:cxnLst>
                <a:cxn ang="0">
                  <a:pos x="T0" y="T1"/>
                </a:cxn>
                <a:cxn ang="0">
                  <a:pos x="T2" y="T3"/>
                </a:cxn>
                <a:cxn ang="0">
                  <a:pos x="T4" y="T5"/>
                </a:cxn>
              </a:cxnLst>
              <a:rect l="0" t="0" r="r" b="b"/>
              <a:pathLst>
                <a:path w="22553" h="43200" fill="none" extrusionOk="0">
                  <a:moveTo>
                    <a:pt x="0" y="21"/>
                  </a:moveTo>
                  <a:cubicBezTo>
                    <a:pt x="317" y="7"/>
                    <a:pt x="635" y="-1"/>
                    <a:pt x="953" y="0"/>
                  </a:cubicBezTo>
                  <a:cubicBezTo>
                    <a:pt x="12882" y="0"/>
                    <a:pt x="22553" y="9670"/>
                    <a:pt x="22553" y="21600"/>
                  </a:cubicBezTo>
                  <a:cubicBezTo>
                    <a:pt x="22553" y="33529"/>
                    <a:pt x="12882" y="43200"/>
                    <a:pt x="953" y="43200"/>
                  </a:cubicBezTo>
                  <a:cubicBezTo>
                    <a:pt x="846" y="43200"/>
                    <a:pt x="740" y="43199"/>
                    <a:pt x="635" y="43197"/>
                  </a:cubicBezTo>
                </a:path>
                <a:path w="22553" h="43200" stroke="0" extrusionOk="0">
                  <a:moveTo>
                    <a:pt x="0" y="21"/>
                  </a:moveTo>
                  <a:cubicBezTo>
                    <a:pt x="317" y="7"/>
                    <a:pt x="635" y="-1"/>
                    <a:pt x="953" y="0"/>
                  </a:cubicBezTo>
                  <a:cubicBezTo>
                    <a:pt x="12882" y="0"/>
                    <a:pt x="22553" y="9670"/>
                    <a:pt x="22553" y="21600"/>
                  </a:cubicBezTo>
                  <a:cubicBezTo>
                    <a:pt x="22553" y="33529"/>
                    <a:pt x="12882" y="43200"/>
                    <a:pt x="953" y="43200"/>
                  </a:cubicBezTo>
                  <a:cubicBezTo>
                    <a:pt x="846" y="43200"/>
                    <a:pt x="740" y="43199"/>
                    <a:pt x="635" y="43197"/>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97" name="Arc 22"/>
            <p:cNvSpPr>
              <a:spLocks/>
            </p:cNvSpPr>
            <p:nvPr/>
          </p:nvSpPr>
          <p:spPr bwMode="gray">
            <a:xfrm>
              <a:off x="169" y="1266"/>
              <a:ext cx="68" cy="136"/>
            </a:xfrm>
            <a:custGeom>
              <a:avLst/>
              <a:gdLst>
                <a:gd name="G0" fmla="+- 21600 0 0"/>
                <a:gd name="G1" fmla="+- 21600 0 0"/>
                <a:gd name="G2" fmla="+- 21600 0 0"/>
                <a:gd name="T0" fmla="*/ 21281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1" y="43197"/>
                  </a:moveTo>
                  <a:cubicBezTo>
                    <a:pt x="9477" y="43023"/>
                    <a:pt x="0" y="33404"/>
                    <a:pt x="0" y="21600"/>
                  </a:cubicBezTo>
                  <a:cubicBezTo>
                    <a:pt x="-1" y="9671"/>
                    <a:pt x="9670" y="0"/>
                    <a:pt x="21599" y="0"/>
                  </a:cubicBezTo>
                </a:path>
                <a:path w="21600" h="43198" stroke="0" extrusionOk="0">
                  <a:moveTo>
                    <a:pt x="21281" y="43197"/>
                  </a:moveTo>
                  <a:cubicBezTo>
                    <a:pt x="9477" y="43023"/>
                    <a:pt x="0" y="33404"/>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grpSp>
        <p:nvGrpSpPr>
          <p:cNvPr id="98" name="Group 65"/>
          <p:cNvGrpSpPr>
            <a:grpSpLocks/>
          </p:cNvGrpSpPr>
          <p:nvPr/>
        </p:nvGrpSpPr>
        <p:grpSpPr bwMode="gray">
          <a:xfrm>
            <a:off x="4130469" y="4168229"/>
            <a:ext cx="340039" cy="340036"/>
            <a:chOff x="172" y="1042"/>
            <a:chExt cx="136" cy="136"/>
          </a:xfrm>
        </p:grpSpPr>
        <p:sp>
          <p:nvSpPr>
            <p:cNvPr id="99" name="Arc 17"/>
            <p:cNvSpPr>
              <a:spLocks/>
            </p:cNvSpPr>
            <p:nvPr/>
          </p:nvSpPr>
          <p:spPr bwMode="gray">
            <a:xfrm>
              <a:off x="237" y="1042"/>
              <a:ext cx="71" cy="75"/>
            </a:xfrm>
            <a:custGeom>
              <a:avLst/>
              <a:gdLst>
                <a:gd name="G0" fmla="+- 953 0 0"/>
                <a:gd name="G1" fmla="+- 21600 0 0"/>
                <a:gd name="G2" fmla="+- 21600 0 0"/>
                <a:gd name="T0" fmla="*/ 0 w 22553"/>
                <a:gd name="T1" fmla="*/ 21 h 23781"/>
                <a:gd name="T2" fmla="*/ 22443 w 22553"/>
                <a:gd name="T3" fmla="*/ 23781 h 23781"/>
                <a:gd name="T4" fmla="*/ 953 w 22553"/>
                <a:gd name="T5" fmla="*/ 21600 h 23781"/>
              </a:gdLst>
              <a:ahLst/>
              <a:cxnLst>
                <a:cxn ang="0">
                  <a:pos x="T0" y="T1"/>
                </a:cxn>
                <a:cxn ang="0">
                  <a:pos x="T2" y="T3"/>
                </a:cxn>
                <a:cxn ang="0">
                  <a:pos x="T4" y="T5"/>
                </a:cxn>
              </a:cxnLst>
              <a:rect l="0" t="0" r="r" b="b"/>
              <a:pathLst>
                <a:path w="22553" h="23781" fill="none" extrusionOk="0">
                  <a:moveTo>
                    <a:pt x="0" y="21"/>
                  </a:moveTo>
                  <a:cubicBezTo>
                    <a:pt x="317" y="7"/>
                    <a:pt x="635" y="-1"/>
                    <a:pt x="953" y="0"/>
                  </a:cubicBezTo>
                  <a:cubicBezTo>
                    <a:pt x="12882" y="0"/>
                    <a:pt x="22553" y="9670"/>
                    <a:pt x="22553" y="21600"/>
                  </a:cubicBezTo>
                  <a:cubicBezTo>
                    <a:pt x="22553" y="22328"/>
                    <a:pt x="22516" y="23056"/>
                    <a:pt x="22442" y="23780"/>
                  </a:cubicBezTo>
                </a:path>
                <a:path w="22553" h="23781" stroke="0" extrusionOk="0">
                  <a:moveTo>
                    <a:pt x="0" y="21"/>
                  </a:moveTo>
                  <a:cubicBezTo>
                    <a:pt x="317" y="7"/>
                    <a:pt x="635" y="-1"/>
                    <a:pt x="953" y="0"/>
                  </a:cubicBezTo>
                  <a:cubicBezTo>
                    <a:pt x="12882" y="0"/>
                    <a:pt x="22553" y="9670"/>
                    <a:pt x="22553" y="21600"/>
                  </a:cubicBezTo>
                  <a:cubicBezTo>
                    <a:pt x="22553" y="22328"/>
                    <a:pt x="22516" y="23056"/>
                    <a:pt x="22442" y="23780"/>
                  </a:cubicBezTo>
                  <a:lnTo>
                    <a:pt x="953"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100" name="Arc 18"/>
            <p:cNvSpPr>
              <a:spLocks/>
            </p:cNvSpPr>
            <p:nvPr/>
          </p:nvSpPr>
          <p:spPr bwMode="gray">
            <a:xfrm>
              <a:off x="172" y="1042"/>
              <a:ext cx="136" cy="136"/>
            </a:xfrm>
            <a:custGeom>
              <a:avLst/>
              <a:gdLst>
                <a:gd name="G0" fmla="+- 21600 0 0"/>
                <a:gd name="G1" fmla="+- 21600 0 0"/>
                <a:gd name="G2" fmla="+- 21600 0 0"/>
                <a:gd name="T0" fmla="*/ 43198 w 43198"/>
                <a:gd name="T1" fmla="*/ 21905 h 43200"/>
                <a:gd name="T2" fmla="*/ 21599 w 43198"/>
                <a:gd name="T3" fmla="*/ 0 h 43200"/>
                <a:gd name="T4" fmla="*/ 21600 w 43198"/>
                <a:gd name="T5" fmla="*/ 21600 h 43200"/>
              </a:gdLst>
              <a:ahLst/>
              <a:cxnLst>
                <a:cxn ang="0">
                  <a:pos x="T0" y="T1"/>
                </a:cxn>
                <a:cxn ang="0">
                  <a:pos x="T2" y="T3"/>
                </a:cxn>
                <a:cxn ang="0">
                  <a:pos x="T4" y="T5"/>
                </a:cxn>
              </a:cxnLst>
              <a:rect l="0" t="0" r="r" b="b"/>
              <a:pathLst>
                <a:path w="43198" h="43200" fill="none" extrusionOk="0">
                  <a:moveTo>
                    <a:pt x="43197" y="21904"/>
                  </a:moveTo>
                  <a:cubicBezTo>
                    <a:pt x="43031" y="33714"/>
                    <a:pt x="33410" y="43199"/>
                    <a:pt x="21600" y="43200"/>
                  </a:cubicBezTo>
                  <a:cubicBezTo>
                    <a:pt x="9670" y="43200"/>
                    <a:pt x="0" y="33529"/>
                    <a:pt x="0" y="21600"/>
                  </a:cubicBezTo>
                  <a:cubicBezTo>
                    <a:pt x="-1" y="9671"/>
                    <a:pt x="9670" y="0"/>
                    <a:pt x="21599" y="0"/>
                  </a:cubicBezTo>
                </a:path>
                <a:path w="43198" h="43200" stroke="0" extrusionOk="0">
                  <a:moveTo>
                    <a:pt x="43197" y="21904"/>
                  </a:moveTo>
                  <a:cubicBezTo>
                    <a:pt x="43031" y="33714"/>
                    <a:pt x="33410" y="43199"/>
                    <a:pt x="21600" y="43200"/>
                  </a:cubicBezTo>
                  <a:cubicBezTo>
                    <a:pt x="9670" y="43200"/>
                    <a:pt x="0" y="33529"/>
                    <a:pt x="0" y="21600"/>
                  </a:cubicBezTo>
                  <a:cubicBezTo>
                    <a:pt x="-1" y="9671"/>
                    <a:pt x="9670" y="0"/>
                    <a:pt x="21599" y="0"/>
                  </a:cubicBezTo>
                  <a:lnTo>
                    <a:pt x="21600"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sp>
        <p:nvSpPr>
          <p:cNvPr id="101" name="Oval 19"/>
          <p:cNvSpPr>
            <a:spLocks noChangeArrowheads="1"/>
          </p:cNvSpPr>
          <p:nvPr/>
        </p:nvSpPr>
        <p:spPr bwMode="gray">
          <a:xfrm rot="5400000">
            <a:off x="2873753" y="4168231"/>
            <a:ext cx="340039" cy="340036"/>
          </a:xfrm>
          <a:prstGeom prst="ellipse">
            <a:avLst/>
          </a:pr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pic>
        <p:nvPicPr>
          <p:cNvPr id="102" name="Grafik 101"/>
          <p:cNvPicPr>
            <a:picLocks noChangeAspect="1"/>
          </p:cNvPicPr>
          <p:nvPr/>
        </p:nvPicPr>
        <p:blipFill>
          <a:blip r:embed="rId2" cstate="print"/>
          <a:stretch>
            <a:fillRect/>
          </a:stretch>
        </p:blipFill>
        <p:spPr>
          <a:xfrm>
            <a:off x="741870" y="2597126"/>
            <a:ext cx="790717" cy="332234"/>
          </a:xfrm>
          <a:prstGeom prst="rect">
            <a:avLst/>
          </a:prstGeom>
          <a:solidFill>
            <a:schemeClr val="tx2"/>
          </a:solidFill>
        </p:spPr>
      </p:pic>
      <p:pic>
        <p:nvPicPr>
          <p:cNvPr id="103" name="Grafik 102"/>
          <p:cNvPicPr>
            <a:picLocks noChangeAspect="1"/>
          </p:cNvPicPr>
          <p:nvPr/>
        </p:nvPicPr>
        <p:blipFill>
          <a:blip r:embed="rId2" cstate="print"/>
          <a:stretch>
            <a:fillRect/>
          </a:stretch>
        </p:blipFill>
        <p:spPr>
          <a:xfrm>
            <a:off x="748021" y="4879494"/>
            <a:ext cx="790717" cy="332234"/>
          </a:xfrm>
          <a:prstGeom prst="rect">
            <a:avLst/>
          </a:prstGeom>
        </p:spPr>
      </p:pic>
    </p:spTree>
    <p:extLst>
      <p:ext uri="{BB962C8B-B14F-4D97-AF65-F5344CB8AC3E}">
        <p14:creationId xmlns:p14="http://schemas.microsoft.com/office/powerpoint/2010/main" val="668186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Demolition/decommissioning companies and conglomerates with demolition/decommissioning activities</a:t>
            </a:r>
            <a:endParaRPr lang="en-US" dirty="0"/>
          </a:p>
        </p:txBody>
      </p:sp>
      <p:sp>
        <p:nvSpPr>
          <p:cNvPr id="7" name="Textplatzhalter 6"/>
          <p:cNvSpPr>
            <a:spLocks noGrp="1"/>
          </p:cNvSpPr>
          <p:nvPr>
            <p:ph type="body" sz="quarter" idx="11"/>
          </p:nvPr>
        </p:nvSpPr>
        <p:spPr/>
        <p:txBody>
          <a:bodyPr/>
          <a:lstStyle/>
          <a:p>
            <a:r>
              <a:rPr lang="en-US" dirty="0"/>
              <a:t>Potential Buyer Analysis - Example Investor </a:t>
            </a:r>
            <a:r>
              <a:rPr lang="en-US" dirty="0" smtClean="0"/>
              <a:t>profiles</a:t>
            </a:r>
            <a:endParaRPr lang="en-US" dirty="0"/>
          </a:p>
        </p:txBody>
      </p:sp>
      <p:graphicFrame>
        <p:nvGraphicFramePr>
          <p:cNvPr id="87" name="Table 12"/>
          <p:cNvGraphicFramePr>
            <a:graphicFrameLocks noGrp="1"/>
          </p:cNvGraphicFramePr>
          <p:nvPr>
            <p:extLst>
              <p:ext uri="{D42A27DB-BD31-4B8C-83A1-F6EECF244321}">
                <p14:modId xmlns:p14="http://schemas.microsoft.com/office/powerpoint/2010/main" val="3330524484"/>
              </p:ext>
            </p:extLst>
          </p:nvPr>
        </p:nvGraphicFramePr>
        <p:xfrm>
          <a:off x="488950" y="1422400"/>
          <a:ext cx="8928099" cy="4580520"/>
        </p:xfrm>
        <a:graphic>
          <a:graphicData uri="http://schemas.openxmlformats.org/drawingml/2006/table">
            <a:tbl>
              <a:tblPr firstRow="1" bandRow="1">
                <a:tableStyleId>{5C22544A-7EE6-4342-B048-85BDC9FD1C3A}</a:tableStyleId>
              </a:tblPr>
              <a:tblGrid>
                <a:gridCol w="1244187"/>
                <a:gridCol w="1029095"/>
                <a:gridCol w="617457"/>
                <a:gridCol w="617457"/>
                <a:gridCol w="618816"/>
                <a:gridCol w="3188765"/>
                <a:gridCol w="1612322"/>
              </a:tblGrid>
              <a:tr h="341114">
                <a:tc>
                  <a:txBody>
                    <a:bodyPr/>
                    <a:lstStyle/>
                    <a:p>
                      <a:r>
                        <a:rPr lang="en-US" sz="800" b="1" noProof="0" dirty="0" smtClean="0"/>
                        <a:t>Name</a:t>
                      </a:r>
                      <a:r>
                        <a:rPr lang="en-US" sz="800" b="1" baseline="0" noProof="0" dirty="0" smtClean="0"/>
                        <a:t>/Type/Country</a:t>
                      </a:r>
                      <a:endParaRPr lang="en-US" sz="800" b="1" noProof="0" dirty="0"/>
                    </a:p>
                  </a:txBody>
                  <a:tcPr marL="54000" marR="54000" marT="54000" marB="54000" anchor="b">
                    <a:solidFill>
                      <a:schemeClr val="accent3"/>
                    </a:solidFill>
                  </a:tcPr>
                </a:tc>
                <a:tc>
                  <a:txBody>
                    <a:bodyPr/>
                    <a:lstStyle/>
                    <a:p>
                      <a:r>
                        <a:rPr lang="en-US" sz="800" b="1" noProof="0" dirty="0" smtClean="0"/>
                        <a:t>Financials (€m)</a:t>
                      </a:r>
                      <a:endParaRPr lang="en-US" sz="800" b="1" noProof="0" dirty="0"/>
                    </a:p>
                  </a:txBody>
                  <a:tcPr marL="54000" marR="54000" marT="54000" marB="54000" anchor="b">
                    <a:solidFill>
                      <a:schemeClr val="accent3"/>
                    </a:solidFill>
                  </a:tcPr>
                </a:tc>
                <a:tc>
                  <a:txBody>
                    <a:bodyPr/>
                    <a:lstStyle/>
                    <a:p>
                      <a:pPr marL="0" algn="ctr" rtl="0" eaLnBrk="1" fontAlgn="t" latinLnBrk="0" hangingPunct="1">
                        <a:spcBef>
                          <a:spcPts val="0"/>
                        </a:spcBef>
                        <a:spcAft>
                          <a:spcPts val="0"/>
                        </a:spcAft>
                      </a:pPr>
                      <a:r>
                        <a:rPr lang="en-US" sz="800" b="1" i="0" u="none" strike="noStrike" kern="1200" noProof="0" dirty="0" smtClean="0">
                          <a:solidFill>
                            <a:schemeClr val="lt1"/>
                          </a:solidFill>
                          <a:latin typeface="Arial"/>
                        </a:rPr>
                        <a:t>Strategic Fit</a:t>
                      </a:r>
                      <a:endParaRPr lang="en-US" sz="800" b="1" i="0" u="none" strike="noStrike" kern="1200" noProof="0" dirty="0">
                        <a:solidFill>
                          <a:schemeClr val="lt1"/>
                        </a:solidFill>
                        <a:latin typeface="Arial"/>
                      </a:endParaRPr>
                    </a:p>
                  </a:txBody>
                  <a:tcPr marL="54000" marR="54000" marT="54000" marB="54000" anchor="b">
                    <a:solidFill>
                      <a:schemeClr val="accent3"/>
                    </a:solidFill>
                  </a:tcPr>
                </a:tc>
                <a:tc>
                  <a:txBody>
                    <a:bodyPr/>
                    <a:lstStyle/>
                    <a:p>
                      <a:pPr marL="0" algn="ctr" rtl="0" eaLnBrk="1" fontAlgn="t" latinLnBrk="0" hangingPunct="1">
                        <a:spcBef>
                          <a:spcPts val="0"/>
                        </a:spcBef>
                        <a:spcAft>
                          <a:spcPts val="0"/>
                        </a:spcAft>
                      </a:pPr>
                      <a:r>
                        <a:rPr lang="en-US" sz="800" b="1" i="0" u="none" strike="noStrike" kern="1200" noProof="0" dirty="0" smtClean="0">
                          <a:solidFill>
                            <a:schemeClr val="lt1"/>
                          </a:solidFill>
                          <a:latin typeface="Arial"/>
                        </a:rPr>
                        <a:t>Financial Capacity</a:t>
                      </a:r>
                      <a:endParaRPr lang="en-US" sz="800" b="1" i="0" u="none" strike="noStrike" kern="1200" noProof="0" dirty="0">
                        <a:solidFill>
                          <a:schemeClr val="lt1"/>
                        </a:solidFill>
                        <a:latin typeface="Arial"/>
                      </a:endParaRPr>
                    </a:p>
                  </a:txBody>
                  <a:tcPr marL="54000" marR="54000" marT="54000" marB="54000" anchor="b">
                    <a:solidFill>
                      <a:schemeClr val="accent3"/>
                    </a:solidFill>
                  </a:tcPr>
                </a:tc>
                <a:tc>
                  <a:txBody>
                    <a:bodyPr/>
                    <a:lstStyle/>
                    <a:p>
                      <a:pPr marL="0" algn="ctr" rtl="0" eaLnBrk="1" fontAlgn="t" latinLnBrk="0" hangingPunct="1">
                        <a:spcBef>
                          <a:spcPts val="0"/>
                        </a:spcBef>
                        <a:spcAft>
                          <a:spcPts val="0"/>
                        </a:spcAft>
                      </a:pPr>
                      <a:r>
                        <a:rPr lang="en-US" sz="800" b="1" i="0" u="none" strike="noStrike" kern="1200" noProof="0" dirty="0" smtClean="0">
                          <a:solidFill>
                            <a:schemeClr val="lt1"/>
                          </a:solidFill>
                          <a:latin typeface="Arial"/>
                        </a:rPr>
                        <a:t>M&amp;A</a:t>
                      </a:r>
                      <a:r>
                        <a:rPr lang="en-US" sz="800" b="1" i="0" u="none" strike="noStrike" kern="1200" baseline="0" noProof="0" dirty="0" smtClean="0">
                          <a:solidFill>
                            <a:schemeClr val="lt1"/>
                          </a:solidFill>
                          <a:latin typeface="Arial"/>
                        </a:rPr>
                        <a:t> Activity</a:t>
                      </a:r>
                      <a:endParaRPr lang="en-US" sz="800" b="1" i="0" u="none" strike="noStrike" kern="1200" noProof="0" dirty="0">
                        <a:solidFill>
                          <a:schemeClr val="lt1"/>
                        </a:solidFill>
                        <a:latin typeface="Arial"/>
                      </a:endParaRPr>
                    </a:p>
                  </a:txBody>
                  <a:tcPr marL="54000" marR="54000" marT="54000" marB="54000" anchor="b">
                    <a:solidFill>
                      <a:schemeClr val="accent3"/>
                    </a:solidFill>
                  </a:tcPr>
                </a:tc>
                <a:tc>
                  <a:txBody>
                    <a:bodyPr/>
                    <a:lstStyle/>
                    <a:p>
                      <a:r>
                        <a:rPr lang="en-US" sz="800" b="1" noProof="0" dirty="0" smtClean="0"/>
                        <a:t>Operations and M&amp;A</a:t>
                      </a:r>
                      <a:endParaRPr lang="en-US" sz="800" b="1" noProof="0" dirty="0"/>
                    </a:p>
                  </a:txBody>
                  <a:tcPr marL="54000" marR="54000" marT="54000" marB="54000" anchor="b">
                    <a:solidFill>
                      <a:schemeClr val="accent3"/>
                    </a:solidFill>
                  </a:tcPr>
                </a:tc>
                <a:tc>
                  <a:txBody>
                    <a:bodyPr/>
                    <a:lstStyle/>
                    <a:p>
                      <a:r>
                        <a:rPr lang="en-US" sz="800" b="1" noProof="0" dirty="0" smtClean="0"/>
                        <a:t>Comments</a:t>
                      </a:r>
                      <a:endParaRPr lang="en-US" sz="800" b="1" noProof="0" dirty="0"/>
                    </a:p>
                  </a:txBody>
                  <a:tcPr marL="54000" marR="54000" marT="54000" marB="54000" anchor="b">
                    <a:solidFill>
                      <a:schemeClr val="accent3"/>
                    </a:solidFill>
                  </a:tcPr>
                </a:tc>
              </a:tr>
              <a:tr h="2261916">
                <a:tc>
                  <a:txBody>
                    <a:bodyPr/>
                    <a:lstStyle/>
                    <a:p>
                      <a:pPr marL="0" algn="l" defTabSz="914400" rtl="0" eaLnBrk="1" latinLnBrk="0" hangingPunct="1">
                        <a:lnSpc>
                          <a:spcPct val="100000"/>
                        </a:lnSpc>
                      </a:pPr>
                      <a:r>
                        <a:rPr lang="en-US" sz="800" b="1" kern="1200" noProof="0" dirty="0" smtClean="0">
                          <a:solidFill>
                            <a:schemeClr val="tx2"/>
                          </a:solidFill>
                          <a:latin typeface="+mn-lt"/>
                          <a:ea typeface="+mn-ea"/>
                          <a:cs typeface="+mn-cs"/>
                        </a:rPr>
                        <a:t>Name SE</a:t>
                      </a:r>
                    </a:p>
                    <a:p>
                      <a:pPr marL="0" algn="l" defTabSz="914400" rtl="0" eaLnBrk="1" latinLnBrk="0" hangingPunct="1">
                        <a:lnSpc>
                          <a:spcPct val="100000"/>
                        </a:lnSpc>
                      </a:pPr>
                      <a:r>
                        <a:rPr lang="en-US" sz="800" b="0" kern="1200" noProof="0" dirty="0" smtClean="0">
                          <a:solidFill>
                            <a:schemeClr val="tx1"/>
                          </a:solidFill>
                          <a:latin typeface="+mn-lt"/>
                          <a:ea typeface="+mn-ea"/>
                          <a:cs typeface="+mn-cs"/>
                        </a:rPr>
                        <a:t>Public company</a:t>
                      </a:r>
                    </a:p>
                    <a:p>
                      <a:pPr marL="0" algn="l" defTabSz="914400" rtl="0" eaLnBrk="1" latinLnBrk="0" hangingPunct="1">
                        <a:lnSpc>
                          <a:spcPct val="100000"/>
                        </a:lnSpc>
                      </a:pPr>
                      <a:r>
                        <a:rPr lang="en-US" sz="800" b="1" kern="1200" baseline="0" noProof="0" dirty="0" smtClean="0">
                          <a:solidFill>
                            <a:schemeClr val="dk1"/>
                          </a:solidFill>
                          <a:latin typeface="+mn-lt"/>
                          <a:ea typeface="+mn-ea"/>
                          <a:cs typeface="+mn-cs"/>
                        </a:rPr>
                        <a:t>Austria</a:t>
                      </a: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marL="0" algn="l" defTabSz="914400" rtl="0" eaLnBrk="1" latinLnBrk="0" hangingPunct="1">
                        <a:lnSpc>
                          <a:spcPct val="100000"/>
                        </a:lnSpc>
                      </a:pPr>
                      <a:endParaRPr lang="en-US" sz="800" b="1" kern="1200" baseline="0" noProof="0" dirty="0" smtClean="0">
                        <a:solidFill>
                          <a:schemeClr val="dk1"/>
                        </a:solidFill>
                        <a:latin typeface="+mn-lt"/>
                        <a:ea typeface="+mn-ea"/>
                        <a:cs typeface="+mn-cs"/>
                      </a:endParaRPr>
                    </a:p>
                    <a:p>
                      <a:pPr>
                        <a:lnSpc>
                          <a:spcPct val="100000"/>
                        </a:lnSpc>
                      </a:pPr>
                      <a:r>
                        <a:rPr lang="en-US" sz="800" b="0" noProof="0" dirty="0" smtClean="0"/>
                        <a:t>Contact</a:t>
                      </a:r>
                      <a:r>
                        <a:rPr lang="en-US" sz="800" b="0" baseline="0" noProof="0" dirty="0" smtClean="0"/>
                        <a:t> through:</a:t>
                      </a:r>
                    </a:p>
                    <a:p>
                      <a:pPr>
                        <a:lnSpc>
                          <a:spcPct val="100000"/>
                        </a:lnSpc>
                      </a:pPr>
                      <a:r>
                        <a:rPr lang="en-US" sz="800" b="1" baseline="0" noProof="0" dirty="0" smtClean="0"/>
                        <a:t>Max </a:t>
                      </a:r>
                      <a:r>
                        <a:rPr lang="en-US" sz="800" b="1" baseline="0" noProof="0" dirty="0" err="1" smtClean="0"/>
                        <a:t>Mustermann</a:t>
                      </a:r>
                      <a:endParaRPr lang="en-US" sz="800" b="1" baseline="0" noProof="0" dirty="0" smtClean="0"/>
                    </a:p>
                  </a:txBody>
                  <a:tcPr marL="54000" marR="54000" marT="54000" marB="54000">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a:lnSpc>
                          <a:spcPct val="100000"/>
                        </a:lnSpc>
                      </a:pPr>
                      <a:r>
                        <a:rPr lang="en-US" sz="800" noProof="0" dirty="0" smtClean="0"/>
                        <a:t>Revenue: x</a:t>
                      </a:r>
                    </a:p>
                    <a:p>
                      <a:pPr>
                        <a:lnSpc>
                          <a:spcPct val="100000"/>
                        </a:lnSpc>
                      </a:pPr>
                      <a:r>
                        <a:rPr lang="en-US" sz="800" noProof="0" dirty="0" smtClean="0"/>
                        <a:t>EBITDA: y</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Long-term debt:</a:t>
                      </a:r>
                      <a:r>
                        <a:rPr lang="en-US" sz="800" baseline="0" noProof="0" dirty="0" smtClean="0"/>
                        <a:t> z</a:t>
                      </a: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Cash: q</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Market cap.: xyz</a:t>
                      </a:r>
                    </a:p>
                    <a:p>
                      <a:pPr>
                        <a:lnSpc>
                          <a:spcPct val="100000"/>
                        </a:lnSpc>
                      </a:pPr>
                      <a:endParaRPr lang="en-US" sz="800" baseline="0" noProof="0" dirty="0" smtClean="0"/>
                    </a:p>
                    <a:p>
                      <a:pPr>
                        <a:lnSpc>
                          <a:spcPct val="100000"/>
                        </a:lnSpc>
                      </a:pPr>
                      <a:endParaRPr lang="en-US" sz="800" baseline="0" noProof="0" dirty="0" smtClean="0"/>
                    </a:p>
                    <a:p>
                      <a:pPr>
                        <a:lnSpc>
                          <a:spcPct val="100000"/>
                        </a:lnSpc>
                      </a:pPr>
                      <a:endParaRPr lang="en-US" sz="800"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
                      </a:r>
                      <a:br>
                        <a:rPr lang="en-US" sz="800" noProof="0" dirty="0" smtClean="0"/>
                      </a:br>
                      <a:r>
                        <a:rPr lang="en-US" sz="800" noProof="0" dirty="0" smtClean="0"/>
                        <a:t/>
                      </a:r>
                      <a:br>
                        <a:rPr lang="en-US" sz="800" noProof="0" dirty="0" smtClean="0"/>
                      </a:br>
                      <a:r>
                        <a:rPr lang="en-US" sz="800" noProof="0" dirty="0" smtClean="0"/>
                        <a:t/>
                      </a:r>
                      <a:br>
                        <a:rPr lang="en-US" sz="800" noProof="0" dirty="0" smtClean="0"/>
                      </a:b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
                      </a:r>
                      <a:br>
                        <a:rPr lang="en-US" sz="800" noProof="0" dirty="0" smtClean="0"/>
                      </a:br>
                      <a:r>
                        <a:rPr lang="en-US" sz="800" noProof="0" dirty="0" smtClean="0"/>
                        <a:t/>
                      </a:r>
                      <a:br>
                        <a:rPr lang="en-US" sz="800" noProof="0" dirty="0" smtClean="0"/>
                      </a:br>
                      <a:r>
                        <a:rPr lang="en-US" sz="800" noProof="0" dirty="0" smtClean="0"/>
                        <a:t>(as</a:t>
                      </a:r>
                      <a:r>
                        <a:rPr lang="en-US" sz="800" baseline="0" noProof="0" dirty="0" smtClean="0"/>
                        <a:t> of Sep. 20XX)</a:t>
                      </a:r>
                      <a:endParaRPr lang="en-US" sz="800" noProof="0" dirty="0" smtClean="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Relevant activity</a:t>
                      </a:r>
                      <a:r>
                        <a:rPr lang="en-US" sz="800" kern="1200" noProof="0" dirty="0" smtClean="0">
                          <a:solidFill>
                            <a:schemeClr val="dk1"/>
                          </a:solidFill>
                          <a:latin typeface="+mn-lt"/>
                          <a:ea typeface="+mn-ea"/>
                          <a:cs typeface="+mn-cs"/>
                        </a:rPr>
                        <a:t>: The company describes itself as “one of Europe’s leading construction groups”. It offers its services under several brands, including Company C and name. Its services include building and infrastructure construction, civil engineering, property and facility services, etc. Specifically, Company C provides site decontamination as well as demolition and dismantling services for industrial plants via its subsidiary name Environmental Technology. Via its subsidiary </a:t>
                      </a:r>
                      <a:r>
                        <a:rPr lang="en-US" sz="800" kern="1200" noProof="0" dirty="0" err="1" smtClean="0">
                          <a:solidFill>
                            <a:schemeClr val="dk1"/>
                          </a:solidFill>
                          <a:latin typeface="+mn-lt"/>
                          <a:ea typeface="+mn-ea"/>
                          <a:cs typeface="+mn-cs"/>
                        </a:rPr>
                        <a:t>Umwelttechnik</a:t>
                      </a:r>
                      <a:r>
                        <a:rPr lang="en-US" sz="800" kern="1200" noProof="0" dirty="0" smtClean="0">
                          <a:solidFill>
                            <a:schemeClr val="dk1"/>
                          </a:solidFill>
                          <a:latin typeface="+mn-lt"/>
                          <a:ea typeface="+mn-ea"/>
                          <a:cs typeface="+mn-cs"/>
                        </a:rPr>
                        <a:t>, it also provides site remediation, contaminated soil and other services. Furthermore, the company offers asbestos removal and waste treatment services.</a:t>
                      </a:r>
                    </a:p>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Geography</a:t>
                      </a:r>
                      <a:r>
                        <a:rPr lang="en-US" sz="800" kern="1200" noProof="0" dirty="0" smtClean="0">
                          <a:solidFill>
                            <a:schemeClr val="dk1"/>
                          </a:solidFill>
                          <a:latin typeface="+mn-lt"/>
                          <a:ea typeface="+mn-ea"/>
                          <a:cs typeface="+mn-cs"/>
                        </a:rPr>
                        <a:t>: Offers its services worldwide, but mainly focuses on Europe</a:t>
                      </a:r>
                    </a:p>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M&amp;A</a:t>
                      </a:r>
                      <a:r>
                        <a:rPr lang="en-US" sz="800" kern="1200" noProof="0" dirty="0" smtClean="0">
                          <a:solidFill>
                            <a:schemeClr val="dk1"/>
                          </a:solidFill>
                          <a:latin typeface="+mn-lt"/>
                          <a:ea typeface="+mn-ea"/>
                          <a:cs typeface="+mn-cs"/>
                        </a:rPr>
                        <a:t>: The company was involved in 10 M&amp;A transactions since 20XX, mainly in the construction sector and one in the relevant sector:</a:t>
                      </a:r>
                    </a:p>
                    <a:p>
                      <a:pPr marL="360000" marR="0" lvl="0" indent="-144000" algn="l" defTabSz="914400" rtl="0" eaLnBrk="1" fontAlgn="auto" latinLnBrk="0" hangingPunct="1">
                        <a:lnSpc>
                          <a:spcPct val="100000"/>
                        </a:lnSpc>
                        <a:spcBef>
                          <a:spcPts val="200"/>
                        </a:spcBef>
                        <a:spcAft>
                          <a:spcPts val="0"/>
                        </a:spcAft>
                        <a:buClr>
                          <a:schemeClr val="tx2"/>
                        </a:buClr>
                        <a:buSzTx/>
                        <a:buFont typeface="Arial" panose="020B0604020202020204" pitchFamily="34" charset="0"/>
                        <a:buChar char="-"/>
                        <a:tabLst/>
                        <a:defRPr/>
                      </a:pPr>
                      <a:r>
                        <a:rPr lang="en-US" sz="800" kern="1200" noProof="0" dirty="0" smtClean="0">
                          <a:solidFill>
                            <a:schemeClr val="dk1"/>
                          </a:solidFill>
                          <a:latin typeface="+mn-lt"/>
                          <a:ea typeface="+mn-ea"/>
                          <a:cs typeface="+mn-cs"/>
                        </a:rPr>
                        <a:t>In 20XX, acquisition of name, an Austrian recycling company engaged in gathering of waste. The company is also active in demolition services</a:t>
                      </a:r>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B w="12700" cap="flat" cmpd="sng" algn="ctr">
                      <a:solidFill>
                        <a:schemeClr val="accent3"/>
                      </a:solidFill>
                      <a:prstDash val="solid"/>
                      <a:round/>
                      <a:headEnd type="none" w="med" len="med"/>
                      <a:tailEnd type="none" w="med" len="med"/>
                    </a:lnB>
                    <a:noFill/>
                  </a:tcPr>
                </a:tc>
                <a:tc>
                  <a:txBody>
                    <a:bodyPr/>
                    <a:lstStyle/>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noProof="0" dirty="0" smtClean="0"/>
                        <a:t>“We see us as a provider of the entire range of construction services. If everything from the planning to the construction to the operation of the building comes from a single source, this reduces redundancies and simplifies the process for our clients. With this in mind, we have continually extended our value chain in the past few years, for example in the field of intelligent transport systems and electronic toll solutions or in the services business.” </a:t>
                      </a:r>
                      <a:br>
                        <a:rPr lang="en-US" sz="800" noProof="0" dirty="0" smtClean="0"/>
                      </a:br>
                      <a:r>
                        <a:rPr lang="en-US" sz="800" i="1" baseline="0" noProof="0" dirty="0" smtClean="0">
                          <a:solidFill>
                            <a:schemeClr val="tx1"/>
                          </a:solidFill>
                        </a:rPr>
                        <a:t>Source: company website</a:t>
                      </a:r>
                      <a:endParaRPr lang="en-US" sz="800" i="0" kern="1200" baseline="0" noProof="0" dirty="0" smtClean="0">
                        <a:solidFill>
                          <a:schemeClr val="tx1"/>
                        </a:solidFill>
                        <a:latin typeface="+mn-lt"/>
                        <a:ea typeface="+mn-ea"/>
                        <a:cs typeface="+mn-cs"/>
                      </a:endParaRPr>
                    </a:p>
                  </a:txBody>
                  <a:tcPr marL="54000" marR="54000" marT="54000" marB="54000">
                    <a:lnL w="12700" cap="flat" cmpd="sng" algn="ctr">
                      <a:solidFill>
                        <a:schemeClr val="accent3"/>
                      </a:solidFill>
                      <a:prstDash val="solid"/>
                      <a:round/>
                      <a:headEnd type="none" w="med" len="med"/>
                      <a:tailEnd type="none" w="med" len="med"/>
                    </a:lnL>
                    <a:lnB w="12700" cap="flat" cmpd="sng" algn="ctr">
                      <a:solidFill>
                        <a:schemeClr val="accent3"/>
                      </a:solidFill>
                      <a:prstDash val="solid"/>
                      <a:round/>
                      <a:headEnd type="none" w="med" len="med"/>
                      <a:tailEnd type="none" w="med" len="med"/>
                    </a:lnB>
                    <a:noFill/>
                  </a:tcPr>
                </a:tc>
              </a:tr>
              <a:tr h="1728000">
                <a:tc>
                  <a:txBody>
                    <a:bodyPr/>
                    <a:lstStyle/>
                    <a:p>
                      <a:pPr>
                        <a:lnSpc>
                          <a:spcPct val="100000"/>
                        </a:lnSpc>
                      </a:pPr>
                      <a:r>
                        <a:rPr lang="en-US" sz="800" b="1" noProof="0" dirty="0" smtClean="0">
                          <a:solidFill>
                            <a:schemeClr val="tx2"/>
                          </a:solidFill>
                        </a:rPr>
                        <a:t>Name Holdings Ltd.</a:t>
                      </a:r>
                    </a:p>
                    <a:p>
                      <a:pPr>
                        <a:lnSpc>
                          <a:spcPct val="100000"/>
                        </a:lnSpc>
                      </a:pPr>
                      <a:r>
                        <a:rPr lang="en-US" sz="800" b="0" kern="1200" noProof="0" dirty="0" smtClean="0">
                          <a:solidFill>
                            <a:schemeClr val="tx1"/>
                          </a:solidFill>
                          <a:latin typeface="+mn-lt"/>
                          <a:ea typeface="+mn-ea"/>
                          <a:cs typeface="+mn-cs"/>
                        </a:rPr>
                        <a:t>Private</a:t>
                      </a:r>
                      <a:r>
                        <a:rPr lang="en-US" sz="800" b="0" kern="1200" baseline="0" noProof="0" dirty="0" smtClean="0">
                          <a:solidFill>
                            <a:schemeClr val="tx1"/>
                          </a:solidFill>
                          <a:latin typeface="+mn-lt"/>
                          <a:ea typeface="+mn-ea"/>
                          <a:cs typeface="+mn-cs"/>
                        </a:rPr>
                        <a:t> company</a:t>
                      </a:r>
                      <a:endParaRPr lang="en-US" sz="800" b="0" kern="1200" noProof="0" dirty="0" smtClean="0">
                        <a:solidFill>
                          <a:schemeClr val="tx1"/>
                        </a:solidFill>
                        <a:latin typeface="+mn-lt"/>
                        <a:ea typeface="+mn-ea"/>
                        <a:cs typeface="+mn-cs"/>
                      </a:endParaRPr>
                    </a:p>
                    <a:p>
                      <a:pPr>
                        <a:lnSpc>
                          <a:spcPct val="100000"/>
                        </a:lnSpc>
                      </a:pPr>
                      <a:r>
                        <a:rPr lang="en-US" sz="800" b="1" noProof="0" dirty="0" smtClean="0"/>
                        <a:t>United Kingdom</a:t>
                      </a:r>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endParaRPr lang="en-US" sz="800" b="1" noProof="0" dirty="0" smtClean="0"/>
                    </a:p>
                    <a:p>
                      <a:pPr>
                        <a:lnSpc>
                          <a:spcPct val="100000"/>
                        </a:lnSpc>
                      </a:pPr>
                      <a:r>
                        <a:rPr lang="en-US" sz="800" b="0" noProof="0" dirty="0" smtClean="0"/>
                        <a:t>Contact</a:t>
                      </a:r>
                      <a:r>
                        <a:rPr lang="en-US" sz="800" b="0" baseline="0" noProof="0" dirty="0" smtClean="0"/>
                        <a:t> through:</a:t>
                      </a:r>
                    </a:p>
                    <a:p>
                      <a:pPr>
                        <a:lnSpc>
                          <a:spcPct val="100000"/>
                        </a:lnSpc>
                      </a:pPr>
                      <a:r>
                        <a:rPr lang="en-US" sz="800" b="1" noProof="0" dirty="0" smtClean="0"/>
                        <a:t>Mona</a:t>
                      </a:r>
                      <a:r>
                        <a:rPr lang="en-US" sz="800" b="1" baseline="0" noProof="0" dirty="0" smtClean="0"/>
                        <a:t> </a:t>
                      </a:r>
                      <a:r>
                        <a:rPr lang="en-US" sz="800" b="1" baseline="0" noProof="0" dirty="0" err="1" smtClean="0"/>
                        <a:t>Musterfrau</a:t>
                      </a:r>
                      <a:endParaRPr lang="en-US" sz="800" b="1" noProof="0" dirty="0" smtClean="0"/>
                    </a:p>
                  </a:txBody>
                  <a:tcPr marL="54000" marR="54000" marT="54000" marB="54000">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nSpc>
                          <a:spcPct val="100000"/>
                        </a:lnSpc>
                      </a:pPr>
                      <a:r>
                        <a:rPr lang="en-US" sz="800" noProof="0" dirty="0" smtClean="0"/>
                        <a:t>Revenue: x</a:t>
                      </a:r>
                    </a:p>
                    <a:p>
                      <a:pPr>
                        <a:lnSpc>
                          <a:spcPct val="100000"/>
                        </a:lnSpc>
                      </a:pPr>
                      <a:r>
                        <a:rPr lang="en-US" sz="800" noProof="0" dirty="0" smtClean="0"/>
                        <a:t>EBITDA: y</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Long-term debt: z</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Cash: xyz</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80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noProof="0" dirty="0" smtClean="0"/>
                        <a:t>(as</a:t>
                      </a:r>
                      <a:r>
                        <a:rPr lang="en-US" sz="800" baseline="0" noProof="0" dirty="0" smtClean="0"/>
                        <a:t> of Dec. 20XX)</a:t>
                      </a:r>
                      <a:endParaRPr lang="en-US" sz="800" noProof="0" dirty="0" smtClean="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ctr">
                        <a:lnSpc>
                          <a:spcPct val="100000"/>
                        </a:lnSpc>
                      </a:pPr>
                      <a:endParaRPr lang="en-US" sz="800" noProof="0" dirty="0" smtClean="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ctr">
                        <a:lnSpc>
                          <a:spcPct val="100000"/>
                        </a:lnSpc>
                      </a:pPr>
                      <a:endParaRPr lang="en-US" sz="800" noProof="0" dirty="0"/>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Relevant activity</a:t>
                      </a:r>
                      <a:r>
                        <a:rPr lang="en-US" sz="800" kern="1200" noProof="0" dirty="0" smtClean="0">
                          <a:solidFill>
                            <a:schemeClr val="dk1"/>
                          </a:solidFill>
                          <a:latin typeface="+mn-lt"/>
                          <a:ea typeface="+mn-ea"/>
                          <a:cs typeface="+mn-cs"/>
                        </a:rPr>
                        <a:t>: Name is active in environmental engineering, demolition, property development, renewable energy and leisure. The company describes itself as one of the “leading contractors in demolition”. Its services include construction of infrastructure as well as other services such as demolition of infrastructure, commercial and residential buildings. It also offers excavation, contaminated materials treatment, material recycling and haulage services</a:t>
                      </a:r>
                    </a:p>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Geography</a:t>
                      </a:r>
                      <a:r>
                        <a:rPr lang="en-US" sz="800" kern="1200" noProof="0" dirty="0" smtClean="0">
                          <a:solidFill>
                            <a:schemeClr val="dk1"/>
                          </a:solidFill>
                          <a:latin typeface="+mn-lt"/>
                          <a:ea typeface="+mn-ea"/>
                          <a:cs typeface="+mn-cs"/>
                        </a:rPr>
                        <a:t>: Offers its services mainly in the UK</a:t>
                      </a:r>
                    </a:p>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b="1" kern="1200" noProof="0" dirty="0" smtClean="0">
                          <a:solidFill>
                            <a:schemeClr val="dk1"/>
                          </a:solidFill>
                          <a:latin typeface="+mn-lt"/>
                          <a:ea typeface="+mn-ea"/>
                          <a:cs typeface="+mn-cs"/>
                        </a:rPr>
                        <a:t>M&amp;A</a:t>
                      </a:r>
                      <a:r>
                        <a:rPr lang="en-US" sz="800" kern="1200" noProof="0" dirty="0" smtClean="0">
                          <a:solidFill>
                            <a:schemeClr val="dk1"/>
                          </a:solidFill>
                          <a:latin typeface="+mn-lt"/>
                          <a:ea typeface="+mn-ea"/>
                          <a:cs typeface="+mn-cs"/>
                        </a:rPr>
                        <a:t>: The company was involved in 2 known acquisitions since 20XX, but none of them in relevant sector</a:t>
                      </a:r>
                    </a:p>
                  </a:txBody>
                  <a:tcPr marL="54000" marR="54000" marT="54000" marB="5400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216000" marR="0"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lang="en-US" sz="800" kern="1200" noProof="0" dirty="0" smtClean="0">
                          <a:solidFill>
                            <a:schemeClr val="dk1"/>
                          </a:solidFill>
                          <a:latin typeface="+mn-lt"/>
                          <a:ea typeface="+mn-ea"/>
                          <a:cs typeface="+mn-cs"/>
                        </a:rPr>
                        <a:t>Family-owned business</a:t>
                      </a:r>
                      <a:br>
                        <a:rPr lang="en-US" sz="800" kern="1200" noProof="0" dirty="0" smtClean="0">
                          <a:solidFill>
                            <a:schemeClr val="dk1"/>
                          </a:solidFill>
                          <a:latin typeface="+mn-lt"/>
                          <a:ea typeface="+mn-ea"/>
                          <a:cs typeface="+mn-cs"/>
                        </a:rPr>
                      </a:br>
                      <a:r>
                        <a:rPr lang="en-US" sz="800" i="1" kern="1200" noProof="0" dirty="0" smtClean="0">
                          <a:solidFill>
                            <a:schemeClr val="dk1"/>
                          </a:solidFill>
                          <a:latin typeface="+mn-lt"/>
                          <a:ea typeface="+mn-ea"/>
                          <a:cs typeface="+mn-cs"/>
                        </a:rPr>
                        <a:t>Source: Amadeus</a:t>
                      </a:r>
                    </a:p>
                  </a:txBody>
                  <a:tcPr marL="54000" marR="54000" marT="54000" marB="5400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9525" cap="flat" cmpd="sng" algn="ctr">
                      <a:noFill/>
                      <a:prstDash val="solid"/>
                      <a:round/>
                      <a:headEnd type="none" w="med" len="med"/>
                      <a:tailEnd type="none" w="med" len="med"/>
                    </a:lnB>
                    <a:noFill/>
                  </a:tcPr>
                </a:tc>
              </a:tr>
            </a:tbl>
          </a:graphicData>
        </a:graphic>
      </p:graphicFrame>
      <p:sp>
        <p:nvSpPr>
          <p:cNvPr id="88" name="Oval 19"/>
          <p:cNvSpPr>
            <a:spLocks noChangeArrowheads="1"/>
          </p:cNvSpPr>
          <p:nvPr/>
        </p:nvSpPr>
        <p:spPr bwMode="gray">
          <a:xfrm rot="5400000">
            <a:off x="3504976" y="1863973"/>
            <a:ext cx="340039" cy="340036"/>
          </a:xfrm>
          <a:prstGeom prst="ellipse">
            <a:avLst/>
          </a:pr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nvGrpSpPr>
          <p:cNvPr id="89" name="Group 20"/>
          <p:cNvGrpSpPr>
            <a:grpSpLocks/>
          </p:cNvGrpSpPr>
          <p:nvPr/>
        </p:nvGrpSpPr>
        <p:grpSpPr bwMode="gray">
          <a:xfrm rot="10800000">
            <a:off x="2887076" y="1866125"/>
            <a:ext cx="340039" cy="340036"/>
            <a:chOff x="169" y="1266"/>
            <a:chExt cx="136" cy="136"/>
          </a:xfrm>
        </p:grpSpPr>
        <p:sp>
          <p:nvSpPr>
            <p:cNvPr id="90" name="Arc 21"/>
            <p:cNvSpPr>
              <a:spLocks/>
            </p:cNvSpPr>
            <p:nvPr/>
          </p:nvSpPr>
          <p:spPr bwMode="gray">
            <a:xfrm>
              <a:off x="234" y="1266"/>
              <a:ext cx="71" cy="136"/>
            </a:xfrm>
            <a:custGeom>
              <a:avLst/>
              <a:gdLst>
                <a:gd name="G0" fmla="+- 953 0 0"/>
                <a:gd name="G1" fmla="+- 21600 0 0"/>
                <a:gd name="G2" fmla="+- 21600 0 0"/>
                <a:gd name="T0" fmla="*/ 0 w 22553"/>
                <a:gd name="T1" fmla="*/ 21 h 43200"/>
                <a:gd name="T2" fmla="*/ 635 w 22553"/>
                <a:gd name="T3" fmla="*/ 43198 h 43200"/>
                <a:gd name="T4" fmla="*/ 953 w 22553"/>
                <a:gd name="T5" fmla="*/ 21600 h 43200"/>
              </a:gdLst>
              <a:ahLst/>
              <a:cxnLst>
                <a:cxn ang="0">
                  <a:pos x="T0" y="T1"/>
                </a:cxn>
                <a:cxn ang="0">
                  <a:pos x="T2" y="T3"/>
                </a:cxn>
                <a:cxn ang="0">
                  <a:pos x="T4" y="T5"/>
                </a:cxn>
              </a:cxnLst>
              <a:rect l="0" t="0" r="r" b="b"/>
              <a:pathLst>
                <a:path w="22553" h="43200" fill="none" extrusionOk="0">
                  <a:moveTo>
                    <a:pt x="0" y="21"/>
                  </a:moveTo>
                  <a:cubicBezTo>
                    <a:pt x="317" y="7"/>
                    <a:pt x="635" y="-1"/>
                    <a:pt x="953" y="0"/>
                  </a:cubicBezTo>
                  <a:cubicBezTo>
                    <a:pt x="12882" y="0"/>
                    <a:pt x="22553" y="9670"/>
                    <a:pt x="22553" y="21600"/>
                  </a:cubicBezTo>
                  <a:cubicBezTo>
                    <a:pt x="22553" y="33529"/>
                    <a:pt x="12882" y="43200"/>
                    <a:pt x="953" y="43200"/>
                  </a:cubicBezTo>
                  <a:cubicBezTo>
                    <a:pt x="846" y="43200"/>
                    <a:pt x="740" y="43199"/>
                    <a:pt x="635" y="43197"/>
                  </a:cubicBezTo>
                </a:path>
                <a:path w="22553" h="43200" stroke="0" extrusionOk="0">
                  <a:moveTo>
                    <a:pt x="0" y="21"/>
                  </a:moveTo>
                  <a:cubicBezTo>
                    <a:pt x="317" y="7"/>
                    <a:pt x="635" y="-1"/>
                    <a:pt x="953" y="0"/>
                  </a:cubicBezTo>
                  <a:cubicBezTo>
                    <a:pt x="12882" y="0"/>
                    <a:pt x="22553" y="9670"/>
                    <a:pt x="22553" y="21600"/>
                  </a:cubicBezTo>
                  <a:cubicBezTo>
                    <a:pt x="22553" y="33529"/>
                    <a:pt x="12882" y="43200"/>
                    <a:pt x="953" y="43200"/>
                  </a:cubicBezTo>
                  <a:cubicBezTo>
                    <a:pt x="846" y="43200"/>
                    <a:pt x="740" y="43199"/>
                    <a:pt x="635" y="43197"/>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91" name="Arc 22"/>
            <p:cNvSpPr>
              <a:spLocks/>
            </p:cNvSpPr>
            <p:nvPr/>
          </p:nvSpPr>
          <p:spPr bwMode="gray">
            <a:xfrm>
              <a:off x="169" y="1266"/>
              <a:ext cx="68" cy="136"/>
            </a:xfrm>
            <a:custGeom>
              <a:avLst/>
              <a:gdLst>
                <a:gd name="G0" fmla="+- 21600 0 0"/>
                <a:gd name="G1" fmla="+- 21600 0 0"/>
                <a:gd name="G2" fmla="+- 21600 0 0"/>
                <a:gd name="T0" fmla="*/ 21281 w 21600"/>
                <a:gd name="T1" fmla="*/ 43198 h 43198"/>
                <a:gd name="T2" fmla="*/ 21599 w 21600"/>
                <a:gd name="T3" fmla="*/ 0 h 43198"/>
                <a:gd name="T4" fmla="*/ 21600 w 21600"/>
                <a:gd name="T5" fmla="*/ 21600 h 43198"/>
              </a:gdLst>
              <a:ahLst/>
              <a:cxnLst>
                <a:cxn ang="0">
                  <a:pos x="T0" y="T1"/>
                </a:cxn>
                <a:cxn ang="0">
                  <a:pos x="T2" y="T3"/>
                </a:cxn>
                <a:cxn ang="0">
                  <a:pos x="T4" y="T5"/>
                </a:cxn>
              </a:cxnLst>
              <a:rect l="0" t="0" r="r" b="b"/>
              <a:pathLst>
                <a:path w="21600" h="43198" fill="none" extrusionOk="0">
                  <a:moveTo>
                    <a:pt x="21281" y="43197"/>
                  </a:moveTo>
                  <a:cubicBezTo>
                    <a:pt x="9477" y="43023"/>
                    <a:pt x="0" y="33404"/>
                    <a:pt x="0" y="21600"/>
                  </a:cubicBezTo>
                  <a:cubicBezTo>
                    <a:pt x="-1" y="9671"/>
                    <a:pt x="9670" y="0"/>
                    <a:pt x="21599" y="0"/>
                  </a:cubicBezTo>
                </a:path>
                <a:path w="21600" h="43198" stroke="0" extrusionOk="0">
                  <a:moveTo>
                    <a:pt x="21281" y="43197"/>
                  </a:moveTo>
                  <a:cubicBezTo>
                    <a:pt x="9477" y="43023"/>
                    <a:pt x="0" y="33404"/>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grpSp>
        <p:nvGrpSpPr>
          <p:cNvPr id="98" name="Group 65"/>
          <p:cNvGrpSpPr>
            <a:grpSpLocks/>
          </p:cNvGrpSpPr>
          <p:nvPr/>
        </p:nvGrpSpPr>
        <p:grpSpPr bwMode="gray">
          <a:xfrm>
            <a:off x="4130469" y="4398167"/>
            <a:ext cx="340039" cy="340036"/>
            <a:chOff x="172" y="1042"/>
            <a:chExt cx="136" cy="136"/>
          </a:xfrm>
        </p:grpSpPr>
        <p:sp>
          <p:nvSpPr>
            <p:cNvPr id="99" name="Arc 17"/>
            <p:cNvSpPr>
              <a:spLocks/>
            </p:cNvSpPr>
            <p:nvPr/>
          </p:nvSpPr>
          <p:spPr bwMode="gray">
            <a:xfrm>
              <a:off x="237" y="1042"/>
              <a:ext cx="71" cy="75"/>
            </a:xfrm>
            <a:custGeom>
              <a:avLst/>
              <a:gdLst>
                <a:gd name="G0" fmla="+- 953 0 0"/>
                <a:gd name="G1" fmla="+- 21600 0 0"/>
                <a:gd name="G2" fmla="+- 21600 0 0"/>
                <a:gd name="T0" fmla="*/ 0 w 22553"/>
                <a:gd name="T1" fmla="*/ 21 h 23781"/>
                <a:gd name="T2" fmla="*/ 22443 w 22553"/>
                <a:gd name="T3" fmla="*/ 23781 h 23781"/>
                <a:gd name="T4" fmla="*/ 953 w 22553"/>
                <a:gd name="T5" fmla="*/ 21600 h 23781"/>
              </a:gdLst>
              <a:ahLst/>
              <a:cxnLst>
                <a:cxn ang="0">
                  <a:pos x="T0" y="T1"/>
                </a:cxn>
                <a:cxn ang="0">
                  <a:pos x="T2" y="T3"/>
                </a:cxn>
                <a:cxn ang="0">
                  <a:pos x="T4" y="T5"/>
                </a:cxn>
              </a:cxnLst>
              <a:rect l="0" t="0" r="r" b="b"/>
              <a:pathLst>
                <a:path w="22553" h="23781" fill="none" extrusionOk="0">
                  <a:moveTo>
                    <a:pt x="0" y="21"/>
                  </a:moveTo>
                  <a:cubicBezTo>
                    <a:pt x="317" y="7"/>
                    <a:pt x="635" y="-1"/>
                    <a:pt x="953" y="0"/>
                  </a:cubicBezTo>
                  <a:cubicBezTo>
                    <a:pt x="12882" y="0"/>
                    <a:pt x="22553" y="9670"/>
                    <a:pt x="22553" y="21600"/>
                  </a:cubicBezTo>
                  <a:cubicBezTo>
                    <a:pt x="22553" y="22328"/>
                    <a:pt x="22516" y="23056"/>
                    <a:pt x="22442" y="23780"/>
                  </a:cubicBezTo>
                </a:path>
                <a:path w="22553" h="23781" stroke="0" extrusionOk="0">
                  <a:moveTo>
                    <a:pt x="0" y="21"/>
                  </a:moveTo>
                  <a:cubicBezTo>
                    <a:pt x="317" y="7"/>
                    <a:pt x="635" y="-1"/>
                    <a:pt x="953" y="0"/>
                  </a:cubicBezTo>
                  <a:cubicBezTo>
                    <a:pt x="12882" y="0"/>
                    <a:pt x="22553" y="9670"/>
                    <a:pt x="22553" y="21600"/>
                  </a:cubicBezTo>
                  <a:cubicBezTo>
                    <a:pt x="22553" y="22328"/>
                    <a:pt x="22516" y="23056"/>
                    <a:pt x="22442" y="23780"/>
                  </a:cubicBezTo>
                  <a:lnTo>
                    <a:pt x="953"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100" name="Arc 18"/>
            <p:cNvSpPr>
              <a:spLocks/>
            </p:cNvSpPr>
            <p:nvPr/>
          </p:nvSpPr>
          <p:spPr bwMode="gray">
            <a:xfrm>
              <a:off x="172" y="1042"/>
              <a:ext cx="136" cy="136"/>
            </a:xfrm>
            <a:custGeom>
              <a:avLst/>
              <a:gdLst>
                <a:gd name="G0" fmla="+- 21600 0 0"/>
                <a:gd name="G1" fmla="+- 21600 0 0"/>
                <a:gd name="G2" fmla="+- 21600 0 0"/>
                <a:gd name="T0" fmla="*/ 43198 w 43198"/>
                <a:gd name="T1" fmla="*/ 21905 h 43200"/>
                <a:gd name="T2" fmla="*/ 21599 w 43198"/>
                <a:gd name="T3" fmla="*/ 0 h 43200"/>
                <a:gd name="T4" fmla="*/ 21600 w 43198"/>
                <a:gd name="T5" fmla="*/ 21600 h 43200"/>
              </a:gdLst>
              <a:ahLst/>
              <a:cxnLst>
                <a:cxn ang="0">
                  <a:pos x="T0" y="T1"/>
                </a:cxn>
                <a:cxn ang="0">
                  <a:pos x="T2" y="T3"/>
                </a:cxn>
                <a:cxn ang="0">
                  <a:pos x="T4" y="T5"/>
                </a:cxn>
              </a:cxnLst>
              <a:rect l="0" t="0" r="r" b="b"/>
              <a:pathLst>
                <a:path w="43198" h="43200" fill="none" extrusionOk="0">
                  <a:moveTo>
                    <a:pt x="43197" y="21904"/>
                  </a:moveTo>
                  <a:cubicBezTo>
                    <a:pt x="43031" y="33714"/>
                    <a:pt x="33410" y="43199"/>
                    <a:pt x="21600" y="43200"/>
                  </a:cubicBezTo>
                  <a:cubicBezTo>
                    <a:pt x="9670" y="43200"/>
                    <a:pt x="0" y="33529"/>
                    <a:pt x="0" y="21600"/>
                  </a:cubicBezTo>
                  <a:cubicBezTo>
                    <a:pt x="-1" y="9671"/>
                    <a:pt x="9670" y="0"/>
                    <a:pt x="21599" y="0"/>
                  </a:cubicBezTo>
                </a:path>
                <a:path w="43198" h="43200" stroke="0" extrusionOk="0">
                  <a:moveTo>
                    <a:pt x="43197" y="21904"/>
                  </a:moveTo>
                  <a:cubicBezTo>
                    <a:pt x="43031" y="33714"/>
                    <a:pt x="33410" y="43199"/>
                    <a:pt x="21600" y="43200"/>
                  </a:cubicBezTo>
                  <a:cubicBezTo>
                    <a:pt x="9670" y="43200"/>
                    <a:pt x="0" y="33529"/>
                    <a:pt x="0" y="21600"/>
                  </a:cubicBezTo>
                  <a:cubicBezTo>
                    <a:pt x="-1" y="9671"/>
                    <a:pt x="9670" y="0"/>
                    <a:pt x="21599" y="0"/>
                  </a:cubicBezTo>
                  <a:lnTo>
                    <a:pt x="21600"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pic>
        <p:nvPicPr>
          <p:cNvPr id="102" name="Grafik 101"/>
          <p:cNvPicPr>
            <a:picLocks noChangeAspect="1"/>
          </p:cNvPicPr>
          <p:nvPr/>
        </p:nvPicPr>
        <p:blipFill>
          <a:blip r:embed="rId2" cstate="print"/>
          <a:stretch>
            <a:fillRect/>
          </a:stretch>
        </p:blipFill>
        <p:spPr>
          <a:xfrm>
            <a:off x="741870" y="2597126"/>
            <a:ext cx="790717" cy="332234"/>
          </a:xfrm>
          <a:prstGeom prst="rect">
            <a:avLst/>
          </a:prstGeom>
          <a:solidFill>
            <a:schemeClr val="tx2"/>
          </a:solidFill>
        </p:spPr>
      </p:pic>
      <p:pic>
        <p:nvPicPr>
          <p:cNvPr id="103" name="Grafik 102"/>
          <p:cNvPicPr>
            <a:picLocks noChangeAspect="1"/>
          </p:cNvPicPr>
          <p:nvPr/>
        </p:nvPicPr>
        <p:blipFill>
          <a:blip r:embed="rId2" cstate="print"/>
          <a:stretch>
            <a:fillRect/>
          </a:stretch>
        </p:blipFill>
        <p:spPr>
          <a:xfrm>
            <a:off x="748021" y="4879494"/>
            <a:ext cx="790717" cy="332234"/>
          </a:xfrm>
          <a:prstGeom prst="rect">
            <a:avLst/>
          </a:prstGeom>
        </p:spPr>
      </p:pic>
      <p:sp>
        <p:nvSpPr>
          <p:cNvPr id="21" name="Oval 19"/>
          <p:cNvSpPr>
            <a:spLocks noChangeArrowheads="1"/>
          </p:cNvSpPr>
          <p:nvPr/>
        </p:nvSpPr>
        <p:spPr bwMode="gray">
          <a:xfrm rot="5400000">
            <a:off x="4130470" y="1863973"/>
            <a:ext cx="340039" cy="340036"/>
          </a:xfrm>
          <a:prstGeom prst="ellipse">
            <a:avLst/>
          </a:pr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nvGrpSpPr>
          <p:cNvPr id="22" name="Group 65"/>
          <p:cNvGrpSpPr>
            <a:grpSpLocks/>
          </p:cNvGrpSpPr>
          <p:nvPr/>
        </p:nvGrpSpPr>
        <p:grpSpPr bwMode="gray">
          <a:xfrm rot="16200000">
            <a:off x="3504976" y="4398165"/>
            <a:ext cx="340039" cy="340036"/>
            <a:chOff x="172" y="1042"/>
            <a:chExt cx="136" cy="136"/>
          </a:xfrm>
        </p:grpSpPr>
        <p:sp>
          <p:nvSpPr>
            <p:cNvPr id="23" name="Arc 17"/>
            <p:cNvSpPr>
              <a:spLocks/>
            </p:cNvSpPr>
            <p:nvPr/>
          </p:nvSpPr>
          <p:spPr bwMode="gray">
            <a:xfrm>
              <a:off x="237" y="1042"/>
              <a:ext cx="71" cy="75"/>
            </a:xfrm>
            <a:custGeom>
              <a:avLst/>
              <a:gdLst>
                <a:gd name="G0" fmla="+- 953 0 0"/>
                <a:gd name="G1" fmla="+- 21600 0 0"/>
                <a:gd name="G2" fmla="+- 21600 0 0"/>
                <a:gd name="T0" fmla="*/ 0 w 22553"/>
                <a:gd name="T1" fmla="*/ 21 h 23781"/>
                <a:gd name="T2" fmla="*/ 22443 w 22553"/>
                <a:gd name="T3" fmla="*/ 23781 h 23781"/>
                <a:gd name="T4" fmla="*/ 953 w 22553"/>
                <a:gd name="T5" fmla="*/ 21600 h 23781"/>
              </a:gdLst>
              <a:ahLst/>
              <a:cxnLst>
                <a:cxn ang="0">
                  <a:pos x="T0" y="T1"/>
                </a:cxn>
                <a:cxn ang="0">
                  <a:pos x="T2" y="T3"/>
                </a:cxn>
                <a:cxn ang="0">
                  <a:pos x="T4" y="T5"/>
                </a:cxn>
              </a:cxnLst>
              <a:rect l="0" t="0" r="r" b="b"/>
              <a:pathLst>
                <a:path w="22553" h="23781" fill="none" extrusionOk="0">
                  <a:moveTo>
                    <a:pt x="0" y="21"/>
                  </a:moveTo>
                  <a:cubicBezTo>
                    <a:pt x="317" y="7"/>
                    <a:pt x="635" y="-1"/>
                    <a:pt x="953" y="0"/>
                  </a:cubicBezTo>
                  <a:cubicBezTo>
                    <a:pt x="12882" y="0"/>
                    <a:pt x="22553" y="9670"/>
                    <a:pt x="22553" y="21600"/>
                  </a:cubicBezTo>
                  <a:cubicBezTo>
                    <a:pt x="22553" y="22328"/>
                    <a:pt x="22516" y="23056"/>
                    <a:pt x="22442" y="23780"/>
                  </a:cubicBezTo>
                </a:path>
                <a:path w="22553" h="23781" stroke="0" extrusionOk="0">
                  <a:moveTo>
                    <a:pt x="0" y="21"/>
                  </a:moveTo>
                  <a:cubicBezTo>
                    <a:pt x="317" y="7"/>
                    <a:pt x="635" y="-1"/>
                    <a:pt x="953" y="0"/>
                  </a:cubicBezTo>
                  <a:cubicBezTo>
                    <a:pt x="12882" y="0"/>
                    <a:pt x="22553" y="9670"/>
                    <a:pt x="22553" y="21600"/>
                  </a:cubicBezTo>
                  <a:cubicBezTo>
                    <a:pt x="22553" y="22328"/>
                    <a:pt x="22516" y="23056"/>
                    <a:pt x="22442" y="23780"/>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24" name="Arc 18"/>
            <p:cNvSpPr>
              <a:spLocks/>
            </p:cNvSpPr>
            <p:nvPr/>
          </p:nvSpPr>
          <p:spPr bwMode="gray">
            <a:xfrm>
              <a:off x="172" y="1042"/>
              <a:ext cx="136" cy="136"/>
            </a:xfrm>
            <a:custGeom>
              <a:avLst/>
              <a:gdLst>
                <a:gd name="G0" fmla="+- 21600 0 0"/>
                <a:gd name="G1" fmla="+- 21600 0 0"/>
                <a:gd name="G2" fmla="+- 21600 0 0"/>
                <a:gd name="T0" fmla="*/ 43198 w 43198"/>
                <a:gd name="T1" fmla="*/ 21905 h 43200"/>
                <a:gd name="T2" fmla="*/ 21599 w 43198"/>
                <a:gd name="T3" fmla="*/ 0 h 43200"/>
                <a:gd name="T4" fmla="*/ 21600 w 43198"/>
                <a:gd name="T5" fmla="*/ 21600 h 43200"/>
              </a:gdLst>
              <a:ahLst/>
              <a:cxnLst>
                <a:cxn ang="0">
                  <a:pos x="T0" y="T1"/>
                </a:cxn>
                <a:cxn ang="0">
                  <a:pos x="T2" y="T3"/>
                </a:cxn>
                <a:cxn ang="0">
                  <a:pos x="T4" y="T5"/>
                </a:cxn>
              </a:cxnLst>
              <a:rect l="0" t="0" r="r" b="b"/>
              <a:pathLst>
                <a:path w="43198" h="43200" fill="none" extrusionOk="0">
                  <a:moveTo>
                    <a:pt x="43197" y="21904"/>
                  </a:moveTo>
                  <a:cubicBezTo>
                    <a:pt x="43031" y="33714"/>
                    <a:pt x="33410" y="43199"/>
                    <a:pt x="21600" y="43200"/>
                  </a:cubicBezTo>
                  <a:cubicBezTo>
                    <a:pt x="9670" y="43200"/>
                    <a:pt x="0" y="33529"/>
                    <a:pt x="0" y="21600"/>
                  </a:cubicBezTo>
                  <a:cubicBezTo>
                    <a:pt x="-1" y="9671"/>
                    <a:pt x="9670" y="0"/>
                    <a:pt x="21599" y="0"/>
                  </a:cubicBezTo>
                </a:path>
                <a:path w="43198" h="43200" stroke="0" extrusionOk="0">
                  <a:moveTo>
                    <a:pt x="43197" y="21904"/>
                  </a:moveTo>
                  <a:cubicBezTo>
                    <a:pt x="43031" y="33714"/>
                    <a:pt x="33410" y="43199"/>
                    <a:pt x="21600" y="43200"/>
                  </a:cubicBezTo>
                  <a:cubicBezTo>
                    <a:pt x="9670" y="43200"/>
                    <a:pt x="0" y="33529"/>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grpSp>
        <p:nvGrpSpPr>
          <p:cNvPr id="25" name="Group 65"/>
          <p:cNvGrpSpPr>
            <a:grpSpLocks/>
          </p:cNvGrpSpPr>
          <p:nvPr/>
        </p:nvGrpSpPr>
        <p:grpSpPr bwMode="gray">
          <a:xfrm rot="16200000">
            <a:off x="2887074" y="4398165"/>
            <a:ext cx="340039" cy="340036"/>
            <a:chOff x="172" y="1042"/>
            <a:chExt cx="136" cy="136"/>
          </a:xfrm>
        </p:grpSpPr>
        <p:sp>
          <p:nvSpPr>
            <p:cNvPr id="26" name="Arc 17"/>
            <p:cNvSpPr>
              <a:spLocks/>
            </p:cNvSpPr>
            <p:nvPr/>
          </p:nvSpPr>
          <p:spPr bwMode="gray">
            <a:xfrm>
              <a:off x="237" y="1042"/>
              <a:ext cx="71" cy="75"/>
            </a:xfrm>
            <a:custGeom>
              <a:avLst/>
              <a:gdLst>
                <a:gd name="G0" fmla="+- 953 0 0"/>
                <a:gd name="G1" fmla="+- 21600 0 0"/>
                <a:gd name="G2" fmla="+- 21600 0 0"/>
                <a:gd name="T0" fmla="*/ 0 w 22553"/>
                <a:gd name="T1" fmla="*/ 21 h 23781"/>
                <a:gd name="T2" fmla="*/ 22443 w 22553"/>
                <a:gd name="T3" fmla="*/ 23781 h 23781"/>
                <a:gd name="T4" fmla="*/ 953 w 22553"/>
                <a:gd name="T5" fmla="*/ 21600 h 23781"/>
              </a:gdLst>
              <a:ahLst/>
              <a:cxnLst>
                <a:cxn ang="0">
                  <a:pos x="T0" y="T1"/>
                </a:cxn>
                <a:cxn ang="0">
                  <a:pos x="T2" y="T3"/>
                </a:cxn>
                <a:cxn ang="0">
                  <a:pos x="T4" y="T5"/>
                </a:cxn>
              </a:cxnLst>
              <a:rect l="0" t="0" r="r" b="b"/>
              <a:pathLst>
                <a:path w="22553" h="23781" fill="none" extrusionOk="0">
                  <a:moveTo>
                    <a:pt x="0" y="21"/>
                  </a:moveTo>
                  <a:cubicBezTo>
                    <a:pt x="317" y="7"/>
                    <a:pt x="635" y="-1"/>
                    <a:pt x="953" y="0"/>
                  </a:cubicBezTo>
                  <a:cubicBezTo>
                    <a:pt x="12882" y="0"/>
                    <a:pt x="22553" y="9670"/>
                    <a:pt x="22553" y="21600"/>
                  </a:cubicBezTo>
                  <a:cubicBezTo>
                    <a:pt x="22553" y="22328"/>
                    <a:pt x="22516" y="23056"/>
                    <a:pt x="22442" y="23780"/>
                  </a:cubicBezTo>
                </a:path>
                <a:path w="22553" h="23781" stroke="0" extrusionOk="0">
                  <a:moveTo>
                    <a:pt x="0" y="21"/>
                  </a:moveTo>
                  <a:cubicBezTo>
                    <a:pt x="317" y="7"/>
                    <a:pt x="635" y="-1"/>
                    <a:pt x="953" y="0"/>
                  </a:cubicBezTo>
                  <a:cubicBezTo>
                    <a:pt x="12882" y="0"/>
                    <a:pt x="22553" y="9670"/>
                    <a:pt x="22553" y="21600"/>
                  </a:cubicBezTo>
                  <a:cubicBezTo>
                    <a:pt x="22553" y="22328"/>
                    <a:pt x="22516" y="23056"/>
                    <a:pt x="22442" y="23780"/>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27" name="Arc 18"/>
            <p:cNvSpPr>
              <a:spLocks/>
            </p:cNvSpPr>
            <p:nvPr/>
          </p:nvSpPr>
          <p:spPr bwMode="gray">
            <a:xfrm>
              <a:off x="172" y="1042"/>
              <a:ext cx="136" cy="136"/>
            </a:xfrm>
            <a:custGeom>
              <a:avLst/>
              <a:gdLst>
                <a:gd name="G0" fmla="+- 21600 0 0"/>
                <a:gd name="G1" fmla="+- 21600 0 0"/>
                <a:gd name="G2" fmla="+- 21600 0 0"/>
                <a:gd name="T0" fmla="*/ 43198 w 43198"/>
                <a:gd name="T1" fmla="*/ 21905 h 43200"/>
                <a:gd name="T2" fmla="*/ 21599 w 43198"/>
                <a:gd name="T3" fmla="*/ 0 h 43200"/>
                <a:gd name="T4" fmla="*/ 21600 w 43198"/>
                <a:gd name="T5" fmla="*/ 21600 h 43200"/>
              </a:gdLst>
              <a:ahLst/>
              <a:cxnLst>
                <a:cxn ang="0">
                  <a:pos x="T0" y="T1"/>
                </a:cxn>
                <a:cxn ang="0">
                  <a:pos x="T2" y="T3"/>
                </a:cxn>
                <a:cxn ang="0">
                  <a:pos x="T4" y="T5"/>
                </a:cxn>
              </a:cxnLst>
              <a:rect l="0" t="0" r="r" b="b"/>
              <a:pathLst>
                <a:path w="43198" h="43200" fill="none" extrusionOk="0">
                  <a:moveTo>
                    <a:pt x="43197" y="21904"/>
                  </a:moveTo>
                  <a:cubicBezTo>
                    <a:pt x="43031" y="33714"/>
                    <a:pt x="33410" y="43199"/>
                    <a:pt x="21600" y="43200"/>
                  </a:cubicBezTo>
                  <a:cubicBezTo>
                    <a:pt x="9670" y="43200"/>
                    <a:pt x="0" y="33529"/>
                    <a:pt x="0" y="21600"/>
                  </a:cubicBezTo>
                  <a:cubicBezTo>
                    <a:pt x="-1" y="9671"/>
                    <a:pt x="9670" y="0"/>
                    <a:pt x="21599" y="0"/>
                  </a:cubicBezTo>
                </a:path>
                <a:path w="43198" h="43200" stroke="0" extrusionOk="0">
                  <a:moveTo>
                    <a:pt x="43197" y="21904"/>
                  </a:moveTo>
                  <a:cubicBezTo>
                    <a:pt x="43031" y="33714"/>
                    <a:pt x="33410" y="43199"/>
                    <a:pt x="21600" y="43200"/>
                  </a:cubicBezTo>
                  <a:cubicBezTo>
                    <a:pt x="9670" y="43200"/>
                    <a:pt x="0" y="33529"/>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25602293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2361527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3101504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Potential Buyer Analysis</a:t>
            </a:r>
          </a:p>
        </p:txBody>
      </p:sp>
      <p:sp>
        <p:nvSpPr>
          <p:cNvPr id="4" name="Titel 3"/>
          <p:cNvSpPr>
            <a:spLocks noGrp="1"/>
          </p:cNvSpPr>
          <p:nvPr>
            <p:ph type="title"/>
          </p:nvPr>
        </p:nvSpPr>
        <p:spPr/>
        <p:txBody>
          <a:bodyPr/>
          <a:lstStyle/>
          <a:p>
            <a:r>
              <a:rPr lang="en-US" dirty="0" smtClean="0"/>
              <a:t>Overview (1/3)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Presentation of potential buyers and estimation of strategic fits with the potential targets and financial strength of potential buyers</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88950" y="2153260"/>
            <a:ext cx="1964104"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Sell Side/JV/Turnaround</a:t>
            </a:r>
          </a:p>
          <a:p>
            <a:pPr lvl="2">
              <a:spcAft>
                <a:spcPts val="500"/>
              </a:spcAft>
            </a:pPr>
            <a:r>
              <a:rPr lang="en-US" dirty="0"/>
              <a:t>Considerations of potential buyers in a sales process (alternative joint venture)</a:t>
            </a:r>
          </a:p>
          <a:p>
            <a:pPr lvl="2">
              <a:spcAft>
                <a:spcPts val="500"/>
              </a:spcAft>
            </a:pPr>
            <a:r>
              <a:rPr lang="en-US" dirty="0"/>
              <a:t>These consideration follow either in a pitch situation or in the framework of a kick-off meeting. In the latter it is decided which parties are short-listed (= who will be addressed in the framework of a sales process)</a:t>
            </a:r>
          </a:p>
        </p:txBody>
      </p:sp>
      <p:sp>
        <p:nvSpPr>
          <p:cNvPr id="28" name="Rechteck 18"/>
          <p:cNvSpPr/>
          <p:nvPr/>
        </p:nvSpPr>
        <p:spPr>
          <a:xfrm>
            <a:off x="2567355" y="1875810"/>
            <a:ext cx="68496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729002"/>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000489"/>
            <a:ext cx="1964104" cy="708272"/>
          </a:xfrm>
          <a:ln w="6350">
            <a:noFill/>
          </a:ln>
        </p:spPr>
        <p:txBody>
          <a:bodyPr vert="horz" lIns="0" tIns="0" rIns="0" bIns="0" rtlCol="0" anchor="t" anchorCtr="0">
            <a:noAutofit/>
          </a:bodyPr>
          <a:lstStyle/>
          <a:p>
            <a:pPr lvl="2">
              <a:spcAft>
                <a:spcPts val="500"/>
              </a:spcAft>
            </a:pPr>
            <a:r>
              <a:rPr lang="en-US" dirty="0"/>
              <a:t>Uniform systematic with the presentation of the potential buyer</a:t>
            </a:r>
          </a:p>
          <a:p>
            <a:pPr lvl="2">
              <a:spcAft>
                <a:spcPts val="500"/>
              </a:spcAft>
            </a:pPr>
            <a:r>
              <a:rPr lang="en-US" dirty="0"/>
              <a:t>Standard templates with the presentation according to regions, fit, buyer groups, etc. </a:t>
            </a:r>
          </a:p>
        </p:txBody>
      </p:sp>
      <p:sp>
        <p:nvSpPr>
          <p:cNvPr id="12" name="Text Placeholder 5"/>
          <p:cNvSpPr>
            <a:spLocks noGrp="1"/>
          </p:cNvSpPr>
          <p:nvPr>
            <p:ph type="body" sz="quarter" idx="11"/>
          </p:nvPr>
        </p:nvSpPr>
        <p:spPr>
          <a:xfrm>
            <a:off x="2567355" y="2153260"/>
            <a:ext cx="6849695" cy="3868128"/>
          </a:xfrm>
          <a:ln w="6350">
            <a:noFill/>
          </a:ln>
        </p:spPr>
        <p:txBody>
          <a:bodyPr vert="horz" lIns="0" tIns="0" rIns="0" bIns="0" rtlCol="0" anchor="t" anchorCtr="0">
            <a:noAutofit/>
          </a:bodyPr>
          <a:lstStyle/>
          <a:p>
            <a:pPr>
              <a:spcAft>
                <a:spcPts val="600"/>
              </a:spcAft>
            </a:pPr>
            <a:r>
              <a:rPr lang="en-US" sz="900" dirty="0" smtClean="0"/>
              <a:t>Methodology</a:t>
            </a:r>
          </a:p>
          <a:p>
            <a:pPr lvl="2">
              <a:defRPr/>
            </a:pPr>
            <a:r>
              <a:rPr lang="en-US" dirty="0" smtClean="0">
                <a:solidFill>
                  <a:srgbClr val="000000"/>
                </a:solidFill>
              </a:rPr>
              <a:t>Desktop research on potential buyers through industry associations, broker reports, Thomson Research, etc. </a:t>
            </a:r>
          </a:p>
          <a:p>
            <a:pPr lvl="2">
              <a:defRPr/>
            </a:pPr>
            <a:r>
              <a:rPr lang="en-US" dirty="0" smtClean="0">
                <a:solidFill>
                  <a:srgbClr val="000000"/>
                </a:solidFill>
              </a:rPr>
              <a:t>Interviews with industry contacts (e.g. from projects)</a:t>
            </a:r>
          </a:p>
          <a:p>
            <a:pPr lvl="2">
              <a:defRPr/>
            </a:pPr>
            <a:r>
              <a:rPr lang="en-US" dirty="0" smtClean="0">
                <a:solidFill>
                  <a:srgbClr val="000000"/>
                </a:solidFill>
              </a:rPr>
              <a:t>Take up contact to KPMG network (ideally this would already have occurred in a similar project)</a:t>
            </a:r>
          </a:p>
          <a:p>
            <a:pPr lvl="2">
              <a:defRPr/>
            </a:pPr>
            <a:r>
              <a:rPr lang="en-US" dirty="0" smtClean="0">
                <a:solidFill>
                  <a:srgbClr val="000000"/>
                </a:solidFill>
              </a:rPr>
              <a:t>Discussions with management/shareholders (if possible)</a:t>
            </a:r>
          </a:p>
          <a:p>
            <a:pPr>
              <a:spcAft>
                <a:spcPts val="600"/>
              </a:spcAft>
            </a:pPr>
            <a:r>
              <a:rPr lang="en-US" sz="900" dirty="0" smtClean="0"/>
              <a:t>Tools </a:t>
            </a:r>
          </a:p>
          <a:p>
            <a:pPr lvl="2">
              <a:defRPr/>
            </a:pPr>
            <a:r>
              <a:rPr lang="en-US" dirty="0" smtClean="0">
                <a:solidFill>
                  <a:srgbClr val="000000"/>
                </a:solidFill>
              </a:rPr>
              <a:t>Thomson Research: Broker reports of listed companies screened for competitors</a:t>
            </a:r>
          </a:p>
          <a:p>
            <a:pPr lvl="2">
              <a:defRPr/>
            </a:pPr>
            <a:r>
              <a:rPr lang="en-US" dirty="0" smtClean="0">
                <a:solidFill>
                  <a:srgbClr val="000000"/>
                </a:solidFill>
              </a:rPr>
              <a:t>Capital IQ: Peer group search function + industry codes</a:t>
            </a:r>
          </a:p>
          <a:p>
            <a:pPr lvl="2">
              <a:defRPr/>
            </a:pPr>
            <a:r>
              <a:rPr lang="en-US" dirty="0" err="1" smtClean="0">
                <a:solidFill>
                  <a:srgbClr val="000000"/>
                </a:solidFill>
              </a:rPr>
              <a:t>MergerMarket</a:t>
            </a:r>
            <a:r>
              <a:rPr lang="en-US" dirty="0" smtClean="0">
                <a:solidFill>
                  <a:srgbClr val="000000"/>
                </a:solidFill>
              </a:rPr>
              <a:t>: Transactions in similar areas</a:t>
            </a:r>
          </a:p>
          <a:p>
            <a:pPr lvl="2">
              <a:defRPr/>
            </a:pPr>
            <a:r>
              <a:rPr lang="en-US" dirty="0" smtClean="0">
                <a:solidFill>
                  <a:srgbClr val="000000"/>
                </a:solidFill>
              </a:rPr>
              <a:t>Thomson SDC: Access through research department</a:t>
            </a:r>
          </a:p>
          <a:p>
            <a:pPr>
              <a:spcAft>
                <a:spcPts val="600"/>
              </a:spcAft>
            </a:pPr>
            <a:endParaRPr lang="en-US" sz="900" dirty="0"/>
          </a:p>
        </p:txBody>
      </p:sp>
      <p:pic>
        <p:nvPicPr>
          <p:cNvPr id="2" name="Grafik 1"/>
          <p:cNvPicPr>
            <a:picLocks/>
          </p:cNvPicPr>
          <p:nvPr/>
        </p:nvPicPr>
        <p:blipFill>
          <a:blip r:embed="rId4"/>
          <a:stretch>
            <a:fillRect/>
          </a:stretch>
        </p:blipFill>
        <p:spPr>
          <a:xfrm>
            <a:off x="2762738" y="4456251"/>
            <a:ext cx="1960851" cy="1252510"/>
          </a:xfrm>
          <a:prstGeom prst="rect">
            <a:avLst/>
          </a:prstGeom>
          <a:ln>
            <a:solidFill>
              <a:srgbClr val="D9D9D9"/>
            </a:solidFill>
          </a:ln>
        </p:spPr>
      </p:pic>
      <p:pic>
        <p:nvPicPr>
          <p:cNvPr id="5" name="Grafik 4"/>
          <p:cNvPicPr>
            <a:picLocks/>
          </p:cNvPicPr>
          <p:nvPr/>
        </p:nvPicPr>
        <p:blipFill>
          <a:blip r:embed="rId5"/>
          <a:stretch>
            <a:fillRect/>
          </a:stretch>
        </p:blipFill>
        <p:spPr>
          <a:xfrm>
            <a:off x="6913042" y="4768878"/>
            <a:ext cx="1960851" cy="1252510"/>
          </a:xfrm>
          <a:prstGeom prst="rect">
            <a:avLst/>
          </a:prstGeom>
          <a:ln>
            <a:solidFill>
              <a:srgbClr val="D9D9D9"/>
            </a:solidFill>
          </a:ln>
        </p:spPr>
      </p:pic>
      <p:pic>
        <p:nvPicPr>
          <p:cNvPr id="10" name="Grafik 9"/>
          <p:cNvPicPr>
            <a:picLocks/>
          </p:cNvPicPr>
          <p:nvPr/>
        </p:nvPicPr>
        <p:blipFill>
          <a:blip r:embed="rId6"/>
          <a:stretch>
            <a:fillRect/>
          </a:stretch>
        </p:blipFill>
        <p:spPr>
          <a:xfrm>
            <a:off x="4837890" y="4644705"/>
            <a:ext cx="1960851" cy="1252510"/>
          </a:xfrm>
          <a:prstGeom prst="rect">
            <a:avLst/>
          </a:prstGeom>
          <a:ln>
            <a:solidFill>
              <a:srgbClr val="D9D9D9"/>
            </a:solidFill>
          </a:ln>
        </p:spPr>
      </p:pic>
      <p:sp>
        <p:nvSpPr>
          <p:cNvPr id="16" name="Rectangle 4"/>
          <p:cNvSpPr>
            <a:spLocks noChangeArrowheads="1"/>
          </p:cNvSpPr>
          <p:nvPr>
            <p:custDataLst>
              <p:tags r:id="rId1"/>
            </p:custDataLst>
          </p:nvPr>
        </p:nvSpPr>
        <p:spPr bwMode="auto">
          <a:xfrm>
            <a:off x="7410995" y="546931"/>
            <a:ext cx="2006055" cy="78239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Thomson Research, Capital IQ and </a:t>
            </a:r>
            <a:r>
              <a:rPr lang="en-US" sz="900" dirty="0" err="1" smtClean="0">
                <a:solidFill>
                  <a:schemeClr val="bg1"/>
                </a:solidFill>
              </a:rPr>
              <a:t>MergerMarket</a:t>
            </a:r>
            <a:r>
              <a:rPr lang="en-US" sz="900" dirty="0" smtClean="0">
                <a:solidFill>
                  <a:schemeClr val="bg1"/>
                </a:solidFill>
              </a:rPr>
              <a:t> tools are accessible in </a:t>
            </a:r>
            <a:r>
              <a:rPr lang="en-US" sz="900" dirty="0">
                <a:solidFill>
                  <a:schemeClr val="bg1"/>
                </a:solidFill>
              </a:rPr>
              <a:t>Germany. Please ask </a:t>
            </a:r>
            <a:r>
              <a:rPr lang="en-US" sz="900" dirty="0" smtClean="0">
                <a:solidFill>
                  <a:schemeClr val="bg1"/>
                </a:solidFill>
              </a:rPr>
              <a:t>for available research tools in your region.</a:t>
            </a:r>
            <a:endParaRPr lang="en-US" sz="900" dirty="0">
              <a:solidFill>
                <a:schemeClr val="bg1"/>
              </a:solidFill>
            </a:endParaRP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Potential Buyer Analysis</a:t>
            </a:r>
          </a:p>
        </p:txBody>
      </p:sp>
      <p:sp>
        <p:nvSpPr>
          <p:cNvPr id="4" name="Titel 3"/>
          <p:cNvSpPr>
            <a:spLocks noGrp="1"/>
          </p:cNvSpPr>
          <p:nvPr>
            <p:ph type="title"/>
          </p:nvPr>
        </p:nvSpPr>
        <p:spPr/>
        <p:txBody>
          <a:bodyPr/>
          <a:lstStyle/>
          <a:p>
            <a:r>
              <a:rPr lang="en-US" dirty="0" smtClean="0"/>
              <a:t>Overview (2/3)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1445810142"/>
              </p:ext>
            </p:extLst>
          </p:nvPr>
        </p:nvGraphicFramePr>
        <p:xfrm>
          <a:off x="488950" y="1422400"/>
          <a:ext cx="8928100" cy="316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the analysis of the added value attention should be given to what extent an extension of the potential buyer’s value chain makes sense. Seldom do customers of the product of the target company integrate backwards, because then after the transaction the company would supply its competitors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potential buyers presented should be investigated for solvency. Frequently the seller is very familiar with the companies that are listed as buyers. In the worst case a possible interested party is presented and you are immediately informed that it is almost insolvent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Geographic focus of the potential buyer should be aligned with the presence of the companies, e.g., for production goods that are difficult to transport, it is generally wise to only present companies that are active at least in geographically bordering areas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Estimate as of what magnitude an interested party has sufficient financial capacity, it is basically difficult to take over the target company. Even companies that are smaller than the target company may be in the position (e.g. through wealthy shareholders or private equity background). With very large companies it is important to identify the relevant field that would most likely drive a transaction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grpSp>
        <p:nvGrpSpPr>
          <p:cNvPr id="36" name="Gruppieren 35"/>
          <p:cNvGrpSpPr/>
          <p:nvPr/>
        </p:nvGrpSpPr>
        <p:grpSpPr>
          <a:xfrm>
            <a:off x="604074" y="3278267"/>
            <a:ext cx="371793" cy="461665"/>
            <a:chOff x="3638116" y="2564904"/>
            <a:chExt cx="559663" cy="694947"/>
          </a:xfrm>
        </p:grpSpPr>
        <p:sp>
          <p:nvSpPr>
            <p:cNvPr id="37" name="Ellipse 36"/>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Akkord 37"/>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1" name="Akkord 40"/>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2" name="Rechteck 41"/>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3" name="Gruppieren 42"/>
          <p:cNvGrpSpPr/>
          <p:nvPr/>
        </p:nvGrpSpPr>
        <p:grpSpPr>
          <a:xfrm>
            <a:off x="601832" y="4005654"/>
            <a:ext cx="371793" cy="461665"/>
            <a:chOff x="3638116" y="2564904"/>
            <a:chExt cx="559663" cy="694947"/>
          </a:xfrm>
        </p:grpSpPr>
        <p:sp>
          <p:nvSpPr>
            <p:cNvPr id="44" name="Ellipse 4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5" name="Akkord 4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8" name="Akkord 4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9" name="Rechteck 48"/>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4" name="Gruppieren 63"/>
          <p:cNvGrpSpPr/>
          <p:nvPr/>
        </p:nvGrpSpPr>
        <p:grpSpPr>
          <a:xfrm>
            <a:off x="606968" y="1823491"/>
            <a:ext cx="371794" cy="461665"/>
            <a:chOff x="2619016" y="2564904"/>
            <a:chExt cx="559665" cy="694949"/>
          </a:xfrm>
        </p:grpSpPr>
        <p:grpSp>
          <p:nvGrpSpPr>
            <p:cNvPr id="65" name="Gruppieren 64"/>
            <p:cNvGrpSpPr/>
            <p:nvPr/>
          </p:nvGrpSpPr>
          <p:grpSpPr>
            <a:xfrm>
              <a:off x="2619016" y="2617334"/>
              <a:ext cx="559665" cy="561552"/>
              <a:chOff x="5484264" y="4001307"/>
              <a:chExt cx="1409320" cy="1414073"/>
            </a:xfrm>
          </p:grpSpPr>
          <p:sp>
            <p:nvSpPr>
              <p:cNvPr id="70" name="Ellipse 69"/>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82" name="Akkord 81"/>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6" name="Akkord 85"/>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8" name="Rechteck 8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9" name="Akkord 8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66" name="Rechteck 65"/>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90" name="Gruppieren 89"/>
          <p:cNvGrpSpPr/>
          <p:nvPr/>
        </p:nvGrpSpPr>
        <p:grpSpPr>
          <a:xfrm>
            <a:off x="604074" y="2550879"/>
            <a:ext cx="371793" cy="461665"/>
            <a:chOff x="3638116" y="2564904"/>
            <a:chExt cx="559663" cy="694947"/>
          </a:xfrm>
        </p:grpSpPr>
        <p:sp>
          <p:nvSpPr>
            <p:cNvPr id="91" name="Ellipse 9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92" name="Akkord 9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3" name="Akkord 9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5" name="Akkord 9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6" name="Rechteck 9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58002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a:t>Potential Buyer Analysis</a:t>
            </a:r>
          </a:p>
        </p:txBody>
      </p:sp>
      <p:sp>
        <p:nvSpPr>
          <p:cNvPr id="4" name="Titel 3"/>
          <p:cNvSpPr>
            <a:spLocks noGrp="1"/>
          </p:cNvSpPr>
          <p:nvPr>
            <p:ph type="title"/>
          </p:nvPr>
        </p:nvSpPr>
        <p:spPr/>
        <p:txBody>
          <a:bodyPr/>
          <a:lstStyle/>
          <a:p>
            <a:r>
              <a:rPr lang="en-US" noProof="0" dirty="0" smtClean="0"/>
              <a:t>Overview (3/3) – Core issues</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4240846611"/>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2097232"/>
                <a:gridCol w="6253018"/>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864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tx2"/>
                          </a:solidFill>
                        </a:rPr>
                        <a:t>What buyer groups are there?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the value chain and the bordering areas on the sales side</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potential buyer groups from the bordering industries and competition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6-7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864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tx2"/>
                          </a:solidFill>
                          <a:latin typeface="+mn-lt"/>
                          <a:ea typeface="+mn-ea"/>
                          <a:cs typeface="+mn-cs"/>
                        </a:rPr>
                        <a:t>2. 		What is the strategic relevance for the potential buyers?</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What is the relevant area for which the target company could be interesting? </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What strategy could the buyer be following with such a transaction? What statements from the management or the company are there in this regard?</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8, 10-11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864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tx2"/>
                          </a:solidFill>
                          <a:latin typeface="+mn-lt"/>
                          <a:ea typeface="+mn-ea"/>
                          <a:cs typeface="+mn-cs"/>
                        </a:rPr>
                        <a:t>What contact does KPMG have to potential buyers?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Especially in the framework of a pitch situation, a credible presentation of an active relationship to the potential buyers contributes KPMG as sell side advisor</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10-11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864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dirty="0" smtClean="0">
                          <a:solidFill>
                            <a:schemeClr val="tx2"/>
                          </a:solidFill>
                          <a:latin typeface="+mn-lt"/>
                          <a:ea typeface="+mn-ea"/>
                          <a:cs typeface="+mn-cs"/>
                        </a:rPr>
                        <a:t>How many transactions has the potential buyer participated in in the past?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Checking the company news of </a:t>
                      </a:r>
                      <a:r>
                        <a:rPr kumimoji="0" lang="en-US" sz="900" b="0" i="0" u="none" strike="noStrike" kern="1200" cap="none" spc="0" normalizeH="0" baseline="0" noProof="0" dirty="0" err="1" smtClean="0">
                          <a:ln>
                            <a:noFill/>
                          </a:ln>
                          <a:solidFill>
                            <a:schemeClr val="tx2"/>
                          </a:solidFill>
                          <a:effectLst/>
                          <a:uLnTx/>
                          <a:uFillTx/>
                          <a:latin typeface="+mn-lt"/>
                          <a:ea typeface="+mn-ea"/>
                          <a:cs typeface="Arial" pitchFamily="34" charset="0"/>
                        </a:rPr>
                        <a:t>MergerMarket</a:t>
                      </a: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 and Thomson SDC (through the research department)</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Companies which have participated in M&amp;A transactions in the past are typically more familiar with the process and trust in the possibility to grow through acquisitions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10-11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864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dirty="0" smtClean="0">
                          <a:solidFill>
                            <a:schemeClr val="tx2"/>
                          </a:solidFill>
                          <a:latin typeface="+mn-lt"/>
                          <a:ea typeface="+mn-ea"/>
                          <a:cs typeface="+mn-cs"/>
                        </a:rPr>
                        <a:t>Does the potential buyer have sufficient financial capacity?</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Examination of the financial KPIs (especially profitability, cash position, debt) </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If there are no detailed financial KPIs available, an estimation is made based on market reports, sales or headcount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10-11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Overview of ventilation products value chain and M&amp;A activity in the sector</a:t>
            </a:r>
            <a:endParaRPr lang="en-US" dirty="0"/>
          </a:p>
        </p:txBody>
      </p:sp>
      <p:sp>
        <p:nvSpPr>
          <p:cNvPr id="7" name="Textplatzhalter 6"/>
          <p:cNvSpPr>
            <a:spLocks noGrp="1"/>
          </p:cNvSpPr>
          <p:nvPr>
            <p:ph type="body" sz="quarter" idx="11"/>
          </p:nvPr>
        </p:nvSpPr>
        <p:spPr/>
        <p:txBody>
          <a:bodyPr/>
          <a:lstStyle/>
          <a:p>
            <a:r>
              <a:rPr lang="en-US" dirty="0"/>
              <a:t>Potential Buyer </a:t>
            </a:r>
            <a:r>
              <a:rPr lang="en-US" dirty="0" smtClean="0"/>
              <a:t>Analysis – </a:t>
            </a:r>
            <a:r>
              <a:rPr lang="en-US" dirty="0"/>
              <a:t>Example Value Chain </a:t>
            </a:r>
            <a:r>
              <a:rPr lang="en-US" dirty="0" smtClean="0"/>
              <a:t>Analysis</a:t>
            </a:r>
            <a:endParaRPr lang="en-US" dirty="0"/>
          </a:p>
        </p:txBody>
      </p:sp>
      <p:sp>
        <p:nvSpPr>
          <p:cNvPr id="8" name="Rectangle 178"/>
          <p:cNvSpPr/>
          <p:nvPr/>
        </p:nvSpPr>
        <p:spPr>
          <a:xfrm>
            <a:off x="3048926" y="1988882"/>
            <a:ext cx="1415054" cy="1307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 name="Rectangle 81"/>
          <p:cNvSpPr/>
          <p:nvPr/>
        </p:nvSpPr>
        <p:spPr>
          <a:xfrm>
            <a:off x="2166726" y="3790794"/>
            <a:ext cx="1352136" cy="478765"/>
          </a:xfrm>
          <a:prstGeom prst="rect">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 name="TextBox 44"/>
          <p:cNvSpPr txBox="1"/>
          <p:nvPr/>
        </p:nvSpPr>
        <p:spPr>
          <a:xfrm>
            <a:off x="2166726" y="4293819"/>
            <a:ext cx="1162716" cy="123111"/>
          </a:xfrm>
          <a:prstGeom prst="rect">
            <a:avLst/>
          </a:prstGeom>
          <a:noFill/>
          <a:ln>
            <a:noFill/>
          </a:ln>
        </p:spPr>
        <p:txBody>
          <a:bodyPr wrap="square" lIns="0" tIns="0" rIns="0" bIns="0" rtlCol="0">
            <a:spAutoFit/>
          </a:bodyPr>
          <a:lstStyle/>
          <a:p>
            <a:r>
              <a:rPr lang="en-US" sz="800" dirty="0" smtClean="0">
                <a:solidFill>
                  <a:srgbClr val="BC204B"/>
                </a:solidFill>
              </a:rPr>
              <a:t>Covered by [Target]</a:t>
            </a:r>
          </a:p>
        </p:txBody>
      </p:sp>
      <p:sp>
        <p:nvSpPr>
          <p:cNvPr id="11" name="Pentagon 12"/>
          <p:cNvSpPr/>
          <p:nvPr/>
        </p:nvSpPr>
        <p:spPr>
          <a:xfrm>
            <a:off x="620915" y="3401222"/>
            <a:ext cx="1437227" cy="821052"/>
          </a:xfrm>
          <a:prstGeom prst="homePlate">
            <a:avLst>
              <a:gd name="adj" fmla="val 2525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tx2"/>
                </a:solidFill>
              </a:rPr>
              <a:t>Input goods producers</a:t>
            </a:r>
          </a:p>
          <a:p>
            <a:r>
              <a:rPr lang="en-US" sz="900" b="1" dirty="0" smtClean="0">
                <a:solidFill>
                  <a:schemeClr val="tx2"/>
                </a:solidFill>
              </a:rPr>
              <a:t>(paint, steel, etc.)</a:t>
            </a:r>
            <a:endParaRPr lang="en-US" sz="900" b="1" dirty="0">
              <a:solidFill>
                <a:schemeClr val="tx2"/>
              </a:solidFill>
            </a:endParaRPr>
          </a:p>
        </p:txBody>
      </p:sp>
      <p:sp>
        <p:nvSpPr>
          <p:cNvPr id="12" name="Pentagon 21"/>
          <p:cNvSpPr/>
          <p:nvPr/>
        </p:nvSpPr>
        <p:spPr>
          <a:xfrm>
            <a:off x="620915" y="1965550"/>
            <a:ext cx="1437227" cy="369474"/>
          </a:xfrm>
          <a:prstGeom prst="homePlat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tx2"/>
                </a:solidFill>
              </a:rPr>
              <a:t>Components manufacturers</a:t>
            </a:r>
          </a:p>
        </p:txBody>
      </p:sp>
      <p:sp>
        <p:nvSpPr>
          <p:cNvPr id="13" name="Pentagon 52"/>
          <p:cNvSpPr/>
          <p:nvPr/>
        </p:nvSpPr>
        <p:spPr>
          <a:xfrm>
            <a:off x="3638385" y="1965550"/>
            <a:ext cx="752345" cy="2256725"/>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r>
              <a:rPr lang="en-US" sz="900" b="1" dirty="0" smtClean="0">
                <a:solidFill>
                  <a:schemeClr val="accent1"/>
                </a:solidFill>
              </a:rPr>
              <a:t>Venti-</a:t>
            </a:r>
            <a:r>
              <a:rPr lang="en-US" sz="900" b="1" dirty="0" err="1" smtClean="0">
                <a:solidFill>
                  <a:schemeClr val="accent1"/>
                </a:solidFill>
              </a:rPr>
              <a:t>lation</a:t>
            </a:r>
            <a:endParaRPr lang="en-US" sz="900" b="1" dirty="0" smtClean="0">
              <a:solidFill>
                <a:schemeClr val="accent1"/>
              </a:solidFill>
            </a:endParaRPr>
          </a:p>
          <a:p>
            <a:r>
              <a:rPr lang="en-US" sz="900" b="1" dirty="0" smtClean="0">
                <a:solidFill>
                  <a:schemeClr val="accent1"/>
                </a:solidFill>
              </a:rPr>
              <a:t>system </a:t>
            </a:r>
            <a:r>
              <a:rPr lang="en-US" sz="900" b="1" dirty="0" err="1" smtClean="0">
                <a:solidFill>
                  <a:schemeClr val="accent1"/>
                </a:solidFill>
              </a:rPr>
              <a:t>manu</a:t>
            </a:r>
            <a:r>
              <a:rPr lang="en-US" sz="900" b="1" dirty="0" smtClean="0">
                <a:solidFill>
                  <a:schemeClr val="accent1"/>
                </a:solidFill>
              </a:rPr>
              <a:t>-fact-</a:t>
            </a:r>
            <a:r>
              <a:rPr lang="en-US" sz="900" b="1" dirty="0" err="1" smtClean="0">
                <a:solidFill>
                  <a:schemeClr val="accent1"/>
                </a:solidFill>
              </a:rPr>
              <a:t>urers</a:t>
            </a:r>
            <a:endParaRPr lang="en-US" sz="900" b="1" dirty="0">
              <a:solidFill>
                <a:schemeClr val="accent1"/>
              </a:solidFill>
            </a:endParaRPr>
          </a:p>
        </p:txBody>
      </p:sp>
      <p:sp>
        <p:nvSpPr>
          <p:cNvPr id="14" name="Pentagon 59"/>
          <p:cNvSpPr/>
          <p:nvPr/>
        </p:nvSpPr>
        <p:spPr>
          <a:xfrm>
            <a:off x="620915" y="2649998"/>
            <a:ext cx="1437227" cy="436251"/>
          </a:xfrm>
          <a:prstGeom prst="homePlat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tx2"/>
                </a:solidFill>
              </a:rPr>
              <a:t>Component</a:t>
            </a:r>
          </a:p>
          <a:p>
            <a:r>
              <a:rPr lang="en-US" sz="900" b="1" dirty="0" smtClean="0">
                <a:solidFill>
                  <a:schemeClr val="tx2"/>
                </a:solidFill>
              </a:rPr>
              <a:t>manufacturers</a:t>
            </a:r>
            <a:endParaRPr lang="en-US" sz="900" b="1" dirty="0">
              <a:solidFill>
                <a:schemeClr val="tx2"/>
              </a:solidFill>
            </a:endParaRPr>
          </a:p>
        </p:txBody>
      </p:sp>
      <p:sp>
        <p:nvSpPr>
          <p:cNvPr id="15" name="Pentagon 62"/>
          <p:cNvSpPr/>
          <p:nvPr/>
        </p:nvSpPr>
        <p:spPr>
          <a:xfrm>
            <a:off x="2251699" y="2432464"/>
            <a:ext cx="1230974" cy="380872"/>
          </a:xfrm>
          <a:prstGeom prst="homePlat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accent3"/>
                </a:solidFill>
              </a:rPr>
              <a:t>Fan drive manufacturers</a:t>
            </a:r>
            <a:endParaRPr lang="en-US" sz="900" b="1" dirty="0">
              <a:solidFill>
                <a:schemeClr val="accent3"/>
              </a:solidFill>
            </a:endParaRPr>
          </a:p>
        </p:txBody>
      </p:sp>
      <p:sp>
        <p:nvSpPr>
          <p:cNvPr id="16" name="Pentagon 65"/>
          <p:cNvSpPr/>
          <p:nvPr/>
        </p:nvSpPr>
        <p:spPr>
          <a:xfrm>
            <a:off x="2251697" y="1965550"/>
            <a:ext cx="1230974" cy="380872"/>
          </a:xfrm>
          <a:prstGeom prst="homePlat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accent3"/>
                </a:solidFill>
              </a:rPr>
              <a:t>Fan controller manufacturers</a:t>
            </a:r>
            <a:endParaRPr lang="en-US" sz="900" b="1" dirty="0">
              <a:solidFill>
                <a:schemeClr val="accent3"/>
              </a:solidFill>
            </a:endParaRPr>
          </a:p>
        </p:txBody>
      </p:sp>
      <p:sp>
        <p:nvSpPr>
          <p:cNvPr id="17" name="Pentagon 68"/>
          <p:cNvSpPr/>
          <p:nvPr/>
        </p:nvSpPr>
        <p:spPr>
          <a:xfrm>
            <a:off x="2251699" y="2899378"/>
            <a:ext cx="1230974" cy="380872"/>
          </a:xfrm>
          <a:prstGeom prst="homePlat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accent3"/>
                </a:solidFill>
              </a:rPr>
              <a:t>Fan casting manufacturers</a:t>
            </a:r>
            <a:endParaRPr lang="en-US" sz="900" b="1" dirty="0">
              <a:solidFill>
                <a:schemeClr val="accent3"/>
              </a:solidFill>
            </a:endParaRPr>
          </a:p>
        </p:txBody>
      </p:sp>
      <p:sp>
        <p:nvSpPr>
          <p:cNvPr id="18" name="Pentagon 71"/>
          <p:cNvSpPr/>
          <p:nvPr/>
        </p:nvSpPr>
        <p:spPr>
          <a:xfrm>
            <a:off x="2251698" y="3366293"/>
            <a:ext cx="1230974" cy="380872"/>
          </a:xfrm>
          <a:prstGeom prst="homePlat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accent3"/>
                </a:solidFill>
              </a:rPr>
              <a:t>Fan inlet manufacturers</a:t>
            </a:r>
            <a:endParaRPr lang="en-US" sz="900" b="1" dirty="0">
              <a:solidFill>
                <a:schemeClr val="accent3"/>
              </a:solidFill>
            </a:endParaRPr>
          </a:p>
        </p:txBody>
      </p:sp>
      <p:sp>
        <p:nvSpPr>
          <p:cNvPr id="19" name="Pentagon 74"/>
          <p:cNvSpPr/>
          <p:nvPr/>
        </p:nvSpPr>
        <p:spPr>
          <a:xfrm>
            <a:off x="2251697" y="3833208"/>
            <a:ext cx="1230974" cy="389067"/>
          </a:xfrm>
          <a:prstGeom prst="homePlat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accent3"/>
                </a:solidFill>
              </a:rPr>
              <a:t>Fan wheel manufacturers</a:t>
            </a:r>
            <a:endParaRPr lang="en-US" sz="900" b="1" dirty="0">
              <a:solidFill>
                <a:schemeClr val="accent3"/>
              </a:solidFill>
            </a:endParaRPr>
          </a:p>
        </p:txBody>
      </p:sp>
      <p:sp>
        <p:nvSpPr>
          <p:cNvPr id="20" name="Pentagon 90"/>
          <p:cNvSpPr/>
          <p:nvPr/>
        </p:nvSpPr>
        <p:spPr>
          <a:xfrm>
            <a:off x="4549479" y="1972317"/>
            <a:ext cx="1094438" cy="1025758"/>
          </a:xfrm>
          <a:prstGeom prst="homePlate">
            <a:avLst>
              <a:gd name="adj" fmla="val 22086"/>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r>
              <a:rPr lang="en-US" sz="900" b="1" dirty="0" smtClean="0">
                <a:solidFill>
                  <a:srgbClr val="483698"/>
                </a:solidFill>
              </a:rPr>
              <a:t>Sales </a:t>
            </a:r>
          </a:p>
          <a:p>
            <a:r>
              <a:rPr lang="en-US" sz="900" b="1" dirty="0" smtClean="0">
                <a:solidFill>
                  <a:srgbClr val="483698"/>
                </a:solidFill>
              </a:rPr>
              <a:t>companies/ representation offices</a:t>
            </a:r>
            <a:endParaRPr lang="en-US" sz="900" b="1" dirty="0">
              <a:solidFill>
                <a:srgbClr val="483698"/>
              </a:solidFill>
            </a:endParaRPr>
          </a:p>
        </p:txBody>
      </p:sp>
      <p:sp>
        <p:nvSpPr>
          <p:cNvPr id="21" name="Rectangle 93"/>
          <p:cNvSpPr>
            <a:spLocks/>
          </p:cNvSpPr>
          <p:nvPr/>
        </p:nvSpPr>
        <p:spPr>
          <a:xfrm>
            <a:off x="2221917" y="1435726"/>
            <a:ext cx="1231111" cy="458358"/>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Fan component manufacturing</a:t>
            </a:r>
            <a:endParaRPr lang="en-US" sz="900" b="1" dirty="0">
              <a:solidFill>
                <a:schemeClr val="bg1"/>
              </a:solidFill>
            </a:endParaRPr>
          </a:p>
        </p:txBody>
      </p:sp>
      <p:sp>
        <p:nvSpPr>
          <p:cNvPr id="22" name="Rectangle 98"/>
          <p:cNvSpPr>
            <a:spLocks/>
          </p:cNvSpPr>
          <p:nvPr/>
        </p:nvSpPr>
        <p:spPr>
          <a:xfrm>
            <a:off x="622505" y="1435726"/>
            <a:ext cx="1435638" cy="45835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Component manufacturing/raw materials production</a:t>
            </a:r>
            <a:endParaRPr lang="en-US" sz="900" b="1" dirty="0">
              <a:solidFill>
                <a:schemeClr val="bg1"/>
              </a:solidFill>
            </a:endParaRPr>
          </a:p>
        </p:txBody>
      </p:sp>
      <p:sp>
        <p:nvSpPr>
          <p:cNvPr id="23" name="Rectangle 99"/>
          <p:cNvSpPr>
            <a:spLocks/>
          </p:cNvSpPr>
          <p:nvPr/>
        </p:nvSpPr>
        <p:spPr>
          <a:xfrm>
            <a:off x="3638385" y="1435726"/>
            <a:ext cx="752269" cy="45835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Assembly</a:t>
            </a:r>
            <a:endParaRPr lang="en-US" sz="900" b="1" dirty="0">
              <a:solidFill>
                <a:schemeClr val="bg1"/>
              </a:solidFill>
            </a:endParaRPr>
          </a:p>
        </p:txBody>
      </p:sp>
      <p:sp>
        <p:nvSpPr>
          <p:cNvPr id="24" name="Rectangle 100"/>
          <p:cNvSpPr>
            <a:spLocks/>
          </p:cNvSpPr>
          <p:nvPr/>
        </p:nvSpPr>
        <p:spPr>
          <a:xfrm>
            <a:off x="4546721" y="1435726"/>
            <a:ext cx="2678138" cy="458358"/>
          </a:xfrm>
          <a:prstGeom prst="rect">
            <a:avLst/>
          </a:prstGeom>
          <a:solidFill>
            <a:srgbClr val="483698"/>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Sales</a:t>
            </a:r>
            <a:endParaRPr lang="en-US" sz="900" b="1" dirty="0">
              <a:solidFill>
                <a:schemeClr val="bg1"/>
              </a:solidFill>
            </a:endParaRPr>
          </a:p>
        </p:txBody>
      </p:sp>
      <p:sp>
        <p:nvSpPr>
          <p:cNvPr id="25" name="Oval 103"/>
          <p:cNvSpPr/>
          <p:nvPr/>
        </p:nvSpPr>
        <p:spPr>
          <a:xfrm>
            <a:off x="2115973" y="1578022"/>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26" name="Pentagon 86"/>
          <p:cNvSpPr/>
          <p:nvPr/>
        </p:nvSpPr>
        <p:spPr>
          <a:xfrm>
            <a:off x="4554013" y="3189437"/>
            <a:ext cx="1089904" cy="1025758"/>
          </a:xfrm>
          <a:prstGeom prst="homePlate">
            <a:avLst>
              <a:gd name="adj" fmla="val 22086"/>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r>
              <a:rPr lang="en-US" sz="900" b="1" dirty="0" smtClean="0">
                <a:solidFill>
                  <a:srgbClr val="483698"/>
                </a:solidFill>
              </a:rPr>
              <a:t>Sales agents</a:t>
            </a:r>
            <a:endParaRPr lang="en-US" sz="900" b="1" dirty="0">
              <a:solidFill>
                <a:srgbClr val="483698"/>
              </a:solidFill>
            </a:endParaRPr>
          </a:p>
        </p:txBody>
      </p:sp>
      <p:sp>
        <p:nvSpPr>
          <p:cNvPr id="27" name="Pentagon 95"/>
          <p:cNvSpPr/>
          <p:nvPr/>
        </p:nvSpPr>
        <p:spPr>
          <a:xfrm>
            <a:off x="5712312" y="1972317"/>
            <a:ext cx="1512547" cy="334896"/>
          </a:xfrm>
          <a:prstGeom prst="homePlate">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900" b="1" dirty="0" smtClean="0">
                <a:solidFill>
                  <a:srgbClr val="483698"/>
                </a:solidFill>
              </a:rPr>
              <a:t>Direct selling</a:t>
            </a:r>
          </a:p>
        </p:txBody>
      </p:sp>
      <p:sp>
        <p:nvSpPr>
          <p:cNvPr id="28" name="Pentagon 137"/>
          <p:cNvSpPr/>
          <p:nvPr/>
        </p:nvSpPr>
        <p:spPr>
          <a:xfrm>
            <a:off x="5712312" y="2374551"/>
            <a:ext cx="1512547" cy="334896"/>
          </a:xfrm>
          <a:prstGeom prst="homePlate">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900" b="1" dirty="0" smtClean="0">
                <a:solidFill>
                  <a:srgbClr val="483698"/>
                </a:solidFill>
              </a:rPr>
              <a:t>Ventilation consultants</a:t>
            </a:r>
            <a:endParaRPr lang="en-US" sz="900" b="1" dirty="0">
              <a:solidFill>
                <a:srgbClr val="483698"/>
              </a:solidFill>
            </a:endParaRPr>
          </a:p>
        </p:txBody>
      </p:sp>
      <p:sp>
        <p:nvSpPr>
          <p:cNvPr id="29" name="Pentagon 146"/>
          <p:cNvSpPr/>
          <p:nvPr/>
        </p:nvSpPr>
        <p:spPr>
          <a:xfrm>
            <a:off x="5712312" y="3477008"/>
            <a:ext cx="1512547" cy="334896"/>
          </a:xfrm>
          <a:prstGeom prst="homePlate">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900" b="1" dirty="0" smtClean="0">
                <a:solidFill>
                  <a:srgbClr val="483698"/>
                </a:solidFill>
              </a:rPr>
              <a:t>Direct selling</a:t>
            </a:r>
            <a:endParaRPr lang="en-US" sz="900" b="1" dirty="0">
              <a:solidFill>
                <a:srgbClr val="483698"/>
              </a:solidFill>
            </a:endParaRPr>
          </a:p>
        </p:txBody>
      </p:sp>
      <p:sp>
        <p:nvSpPr>
          <p:cNvPr id="30" name="Pentagon 149"/>
          <p:cNvSpPr/>
          <p:nvPr/>
        </p:nvSpPr>
        <p:spPr>
          <a:xfrm>
            <a:off x="5712312" y="3880299"/>
            <a:ext cx="1512547" cy="334896"/>
          </a:xfrm>
          <a:prstGeom prst="homePlate">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900" b="1" dirty="0" smtClean="0">
                <a:solidFill>
                  <a:srgbClr val="483698"/>
                </a:solidFill>
              </a:rPr>
              <a:t>Ventilation consultants</a:t>
            </a:r>
            <a:endParaRPr lang="en-US" sz="900" b="1" dirty="0">
              <a:solidFill>
                <a:srgbClr val="483698"/>
              </a:solidFill>
            </a:endParaRPr>
          </a:p>
        </p:txBody>
      </p:sp>
      <p:sp>
        <p:nvSpPr>
          <p:cNvPr id="33" name="Pentagon 155"/>
          <p:cNvSpPr/>
          <p:nvPr/>
        </p:nvSpPr>
        <p:spPr>
          <a:xfrm>
            <a:off x="6396262" y="2776785"/>
            <a:ext cx="828596" cy="282774"/>
          </a:xfrm>
          <a:prstGeom prst="homePlate">
            <a:avLst>
              <a:gd name="adj" fmla="val 33249"/>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900" b="1" dirty="0" smtClean="0">
                <a:solidFill>
                  <a:srgbClr val="483698"/>
                </a:solidFill>
              </a:rPr>
              <a:t>Direct selling</a:t>
            </a:r>
          </a:p>
        </p:txBody>
      </p:sp>
      <p:sp>
        <p:nvSpPr>
          <p:cNvPr id="34" name="Pentagon 158"/>
          <p:cNvSpPr/>
          <p:nvPr/>
        </p:nvSpPr>
        <p:spPr>
          <a:xfrm>
            <a:off x="6396262" y="3118760"/>
            <a:ext cx="828596" cy="282774"/>
          </a:xfrm>
          <a:prstGeom prst="homePlate">
            <a:avLst>
              <a:gd name="adj" fmla="val 36599"/>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900" b="1" dirty="0" smtClean="0">
                <a:solidFill>
                  <a:srgbClr val="483698"/>
                </a:solidFill>
              </a:rPr>
              <a:t>Ventilation consultants</a:t>
            </a:r>
            <a:endParaRPr lang="en-US" sz="900" b="1" dirty="0">
              <a:solidFill>
                <a:srgbClr val="483698"/>
              </a:solidFill>
            </a:endParaRPr>
          </a:p>
        </p:txBody>
      </p:sp>
      <p:sp>
        <p:nvSpPr>
          <p:cNvPr id="35" name="Pentagon 161"/>
          <p:cNvSpPr/>
          <p:nvPr/>
        </p:nvSpPr>
        <p:spPr>
          <a:xfrm>
            <a:off x="7392027" y="1965238"/>
            <a:ext cx="888999" cy="2257036"/>
          </a:xfrm>
          <a:prstGeom prst="homePlate">
            <a:avLst>
              <a:gd name="adj" fmla="val 37532"/>
            </a:avLst>
          </a:prstGeom>
          <a:solidFill>
            <a:schemeClr val="bg1"/>
          </a:solid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rgbClr val="470A68"/>
                </a:solidFill>
              </a:rPr>
              <a:t>Installers</a:t>
            </a:r>
            <a:endParaRPr lang="en-US" sz="900" b="1" dirty="0">
              <a:solidFill>
                <a:srgbClr val="470A68"/>
              </a:solidFill>
            </a:endParaRPr>
          </a:p>
        </p:txBody>
      </p:sp>
      <p:sp>
        <p:nvSpPr>
          <p:cNvPr id="36" name="Rectangle 163"/>
          <p:cNvSpPr>
            <a:spLocks/>
          </p:cNvSpPr>
          <p:nvPr/>
        </p:nvSpPr>
        <p:spPr>
          <a:xfrm>
            <a:off x="7392027" y="1435726"/>
            <a:ext cx="889037" cy="458358"/>
          </a:xfrm>
          <a:prstGeom prst="rect">
            <a:avLst/>
          </a:prstGeom>
          <a:solidFill>
            <a:srgbClr val="470A68"/>
          </a:solid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Installation</a:t>
            </a:r>
            <a:endParaRPr lang="en-US" sz="900" b="1" dirty="0">
              <a:solidFill>
                <a:schemeClr val="bg1"/>
              </a:solidFill>
            </a:endParaRPr>
          </a:p>
        </p:txBody>
      </p:sp>
      <p:sp>
        <p:nvSpPr>
          <p:cNvPr id="37" name="Pentagon 165"/>
          <p:cNvSpPr/>
          <p:nvPr/>
        </p:nvSpPr>
        <p:spPr>
          <a:xfrm>
            <a:off x="8441511" y="1965238"/>
            <a:ext cx="889037" cy="2257036"/>
          </a:xfrm>
          <a:prstGeom prst="homePlate">
            <a:avLst>
              <a:gd name="adj" fmla="val 35751"/>
            </a:avLst>
          </a:prstGeom>
          <a:solidFill>
            <a:schemeClr val="bg1"/>
          </a:solidFill>
          <a:ln>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rgbClr val="6D2077"/>
                </a:solidFill>
              </a:rPr>
              <a:t>End users</a:t>
            </a:r>
            <a:endParaRPr lang="en-US" sz="900" b="1" dirty="0">
              <a:solidFill>
                <a:srgbClr val="6D2077"/>
              </a:solidFill>
            </a:endParaRPr>
          </a:p>
        </p:txBody>
      </p:sp>
      <p:sp>
        <p:nvSpPr>
          <p:cNvPr id="38" name="Rectangle 167"/>
          <p:cNvSpPr>
            <a:spLocks/>
          </p:cNvSpPr>
          <p:nvPr/>
        </p:nvSpPr>
        <p:spPr>
          <a:xfrm>
            <a:off x="8441511" y="1435726"/>
            <a:ext cx="889037" cy="458358"/>
          </a:xfrm>
          <a:prstGeom prst="rect">
            <a:avLst/>
          </a:prstGeom>
          <a:solidFill>
            <a:srgbClr val="6D2077"/>
          </a:solidFill>
          <a:ln>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Application</a:t>
            </a:r>
            <a:endParaRPr lang="en-US" sz="900" b="1" dirty="0">
              <a:solidFill>
                <a:schemeClr val="bg1"/>
              </a:solidFill>
            </a:endParaRPr>
          </a:p>
        </p:txBody>
      </p:sp>
      <p:sp>
        <p:nvSpPr>
          <p:cNvPr id="39" name="Oval 49"/>
          <p:cNvSpPr/>
          <p:nvPr/>
        </p:nvSpPr>
        <p:spPr>
          <a:xfrm>
            <a:off x="3532441" y="1578022"/>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0" name="Oval 50"/>
          <p:cNvSpPr/>
          <p:nvPr/>
        </p:nvSpPr>
        <p:spPr>
          <a:xfrm>
            <a:off x="4440777" y="1578022"/>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41" name="Oval 51"/>
          <p:cNvSpPr/>
          <p:nvPr/>
        </p:nvSpPr>
        <p:spPr>
          <a:xfrm>
            <a:off x="7286083" y="1578022"/>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42" name="Oval 53"/>
          <p:cNvSpPr/>
          <p:nvPr/>
        </p:nvSpPr>
        <p:spPr>
          <a:xfrm>
            <a:off x="8335567" y="1578022"/>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43" name="Oval 54"/>
          <p:cNvSpPr/>
          <p:nvPr/>
        </p:nvSpPr>
        <p:spPr>
          <a:xfrm>
            <a:off x="500915" y="1578022"/>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cxnSp>
        <p:nvCxnSpPr>
          <p:cNvPr id="44" name="Straight Connector 58"/>
          <p:cNvCxnSpPr/>
          <p:nvPr/>
        </p:nvCxnSpPr>
        <p:spPr>
          <a:xfrm>
            <a:off x="572659" y="4435885"/>
            <a:ext cx="88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hteck 50"/>
          <p:cNvSpPr>
            <a:spLocks noChangeArrowheads="1"/>
          </p:cNvSpPr>
          <p:nvPr/>
        </p:nvSpPr>
        <p:spPr bwMode="auto">
          <a:xfrm>
            <a:off x="7720011" y="4478411"/>
            <a:ext cx="1668900" cy="513870"/>
          </a:xfrm>
          <a:prstGeom prst="rect">
            <a:avLst/>
          </a:prstGeom>
          <a:solidFill>
            <a:schemeClr val="bg1"/>
          </a:solidFill>
          <a:ln w="6350" algn="ctr">
            <a:solidFill>
              <a:schemeClr val="accent4"/>
            </a:solidFill>
            <a:round/>
            <a:headEnd/>
            <a:tailEnd/>
          </a:ln>
        </p:spPr>
        <p:txBody>
          <a:bodyPr lIns="0" tIns="0" rIns="0" bIns="0" anchor="t"/>
          <a:lstStyle/>
          <a:p>
            <a:pPr marL="36000" lvl="1">
              <a:lnSpc>
                <a:spcPts val="800"/>
              </a:lnSpc>
            </a:pPr>
            <a:r>
              <a:rPr lang="en-US" sz="700" b="1" dirty="0" smtClean="0">
                <a:latin typeface="Arial" pitchFamily="34" charset="0"/>
                <a:cs typeface="Arial" pitchFamily="34" charset="0"/>
              </a:rPr>
              <a:t>Acquirer: </a:t>
            </a:r>
            <a:r>
              <a:rPr lang="en-US" sz="700" dirty="0" smtClean="0">
                <a:latin typeface="Arial" pitchFamily="34" charset="0"/>
                <a:cs typeface="Arial" pitchFamily="34" charset="0"/>
              </a:rPr>
              <a:t>[Acquiring company]</a:t>
            </a:r>
            <a:endParaRPr lang="en-US" sz="700" b="1" dirty="0" smtClean="0">
              <a:latin typeface="Arial" pitchFamily="34" charset="0"/>
              <a:cs typeface="Arial" pitchFamily="34" charset="0"/>
            </a:endParaRPr>
          </a:p>
          <a:p>
            <a:pPr marL="36000" lvl="1">
              <a:lnSpc>
                <a:spcPts val="800"/>
              </a:lnSpc>
            </a:pPr>
            <a:r>
              <a:rPr lang="en-US" sz="700" b="1" dirty="0" smtClean="0">
                <a:solidFill>
                  <a:srgbClr val="000000"/>
                </a:solidFill>
                <a:latin typeface="Arial" pitchFamily="34" charset="0"/>
                <a:cs typeface="Arial" pitchFamily="34" charset="0"/>
              </a:rPr>
              <a:t>Target: </a:t>
            </a:r>
            <a:r>
              <a:rPr lang="en-US" sz="700" dirty="0" smtClean="0">
                <a:solidFill>
                  <a:srgbClr val="000000"/>
                </a:solidFill>
                <a:latin typeface="Arial" pitchFamily="34" charset="0"/>
                <a:cs typeface="Arial" pitchFamily="34" charset="0"/>
              </a:rPr>
              <a:t>[</a:t>
            </a:r>
            <a:r>
              <a:rPr lang="en-US" sz="700" dirty="0" smtClean="0">
                <a:latin typeface="Arial" pitchFamily="34" charset="0"/>
                <a:cs typeface="Arial" pitchFamily="34" charset="0"/>
              </a:rPr>
              <a:t>Target company] </a:t>
            </a:r>
          </a:p>
          <a:p>
            <a:pPr marL="36000" lvl="1">
              <a:lnSpc>
                <a:spcPts val="800"/>
              </a:lnSpc>
            </a:pPr>
            <a:r>
              <a:rPr lang="en-US" sz="700" b="1" dirty="0" smtClean="0">
                <a:solidFill>
                  <a:srgbClr val="000000"/>
                </a:solidFill>
                <a:latin typeface="Arial" pitchFamily="34" charset="0"/>
                <a:cs typeface="Arial" pitchFamily="34" charset="0"/>
              </a:rPr>
              <a:t>Date: </a:t>
            </a:r>
            <a:r>
              <a:rPr lang="en-US" sz="700" dirty="0" smtClean="0">
                <a:solidFill>
                  <a:srgbClr val="000000"/>
                </a:solidFill>
                <a:latin typeface="Arial" pitchFamily="34" charset="0"/>
                <a:cs typeface="Arial" pitchFamily="34" charset="0"/>
              </a:rPr>
              <a:t>20XX </a:t>
            </a:r>
            <a:br>
              <a:rPr lang="en-US" sz="700" dirty="0" smtClean="0">
                <a:solidFill>
                  <a:srgbClr val="000000"/>
                </a:solidFill>
                <a:latin typeface="Arial" pitchFamily="34" charset="0"/>
                <a:cs typeface="Arial" pitchFamily="34" charset="0"/>
              </a:rPr>
            </a:br>
            <a:r>
              <a:rPr lang="en-US" sz="700" b="1" dirty="0" smtClean="0">
                <a:solidFill>
                  <a:srgbClr val="000000"/>
                </a:solidFill>
                <a:latin typeface="Arial" pitchFamily="34" charset="0"/>
                <a:cs typeface="Arial" pitchFamily="34" charset="0"/>
              </a:rPr>
              <a:t>Deal value: </a:t>
            </a:r>
            <a:r>
              <a:rPr lang="en-US" sz="700" dirty="0" smtClean="0">
                <a:solidFill>
                  <a:srgbClr val="000000"/>
                </a:solidFill>
                <a:latin typeface="Arial" pitchFamily="34" charset="0"/>
                <a:cs typeface="Arial" pitchFamily="34" charset="0"/>
              </a:rPr>
              <a:t>n/a (revenue: €62.4m)</a:t>
            </a:r>
            <a:br>
              <a:rPr lang="en-US" sz="700" dirty="0" smtClean="0">
                <a:solidFill>
                  <a:srgbClr val="000000"/>
                </a:solidFill>
                <a:latin typeface="Arial" pitchFamily="34" charset="0"/>
                <a:cs typeface="Arial" pitchFamily="34" charset="0"/>
              </a:rPr>
            </a:br>
            <a:r>
              <a:rPr lang="en-US" sz="700" b="1" dirty="0" smtClean="0">
                <a:solidFill>
                  <a:srgbClr val="000000"/>
                </a:solidFill>
                <a:latin typeface="Arial" pitchFamily="34" charset="0"/>
                <a:cs typeface="Arial" pitchFamily="34" charset="0"/>
              </a:rPr>
              <a:t>Products: </a:t>
            </a:r>
            <a:r>
              <a:rPr lang="en-US" sz="700" dirty="0" smtClean="0">
                <a:solidFill>
                  <a:srgbClr val="000000"/>
                </a:solidFill>
                <a:latin typeface="Arial" pitchFamily="34" charset="0"/>
                <a:cs typeface="Arial" pitchFamily="34" charset="0"/>
              </a:rPr>
              <a:t>Axial and centrifugal fans, etc.</a:t>
            </a:r>
          </a:p>
          <a:p>
            <a:pPr marL="36000">
              <a:lnSpc>
                <a:spcPts val="800"/>
              </a:lnSpc>
            </a:pPr>
            <a:endParaRPr lang="en-US" sz="700" dirty="0">
              <a:latin typeface="Arial" pitchFamily="34" charset="0"/>
              <a:cs typeface="Arial" pitchFamily="34" charset="0"/>
            </a:endParaRPr>
          </a:p>
        </p:txBody>
      </p:sp>
      <p:sp>
        <p:nvSpPr>
          <p:cNvPr id="46" name="Oval 61"/>
          <p:cNvSpPr/>
          <p:nvPr/>
        </p:nvSpPr>
        <p:spPr>
          <a:xfrm>
            <a:off x="9212639" y="4514600"/>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7" name="Oval 64"/>
          <p:cNvSpPr/>
          <p:nvPr/>
        </p:nvSpPr>
        <p:spPr>
          <a:xfrm>
            <a:off x="9212639" y="4703700"/>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48" name="Rechteck 50"/>
          <p:cNvSpPr>
            <a:spLocks noChangeArrowheads="1"/>
          </p:cNvSpPr>
          <p:nvPr/>
        </p:nvSpPr>
        <p:spPr bwMode="auto">
          <a:xfrm>
            <a:off x="5982716" y="4787096"/>
            <a:ext cx="1668900" cy="615555"/>
          </a:xfrm>
          <a:prstGeom prst="rect">
            <a:avLst/>
          </a:prstGeom>
          <a:solidFill>
            <a:schemeClr val="bg1"/>
          </a:solidFill>
          <a:ln w="6350" algn="ctr">
            <a:solidFill>
              <a:schemeClr val="accent4"/>
            </a:solidFill>
            <a:round/>
            <a:headEnd/>
            <a:tailEnd/>
          </a:ln>
        </p:spPr>
        <p:txBody>
          <a:bodyPr lIns="0" tIns="0" rIns="0" bIns="0" anchor="t"/>
          <a:lstStyle/>
          <a:p>
            <a:pPr marL="36000" lvl="1">
              <a:lnSpc>
                <a:spcPts val="800"/>
              </a:lnSpc>
            </a:pPr>
            <a:r>
              <a:rPr lang="en-US" sz="700" b="1" dirty="0" smtClean="0">
                <a:latin typeface="Arial" pitchFamily="34" charset="0"/>
                <a:cs typeface="Arial" pitchFamily="34" charset="0"/>
              </a:rPr>
              <a:t>Acquirer: </a:t>
            </a:r>
            <a:r>
              <a:rPr lang="en-US" sz="700" dirty="0" smtClean="0">
                <a:latin typeface="Arial" pitchFamily="34" charset="0"/>
                <a:cs typeface="Arial" pitchFamily="34" charset="0"/>
              </a:rPr>
              <a:t>[Acquiring company]</a:t>
            </a:r>
            <a:endParaRPr lang="en-US" sz="700" b="1" dirty="0" smtClean="0">
              <a:latin typeface="Arial" pitchFamily="34" charset="0"/>
              <a:cs typeface="Arial" pitchFamily="34" charset="0"/>
            </a:endParaRPr>
          </a:p>
          <a:p>
            <a:pPr marL="36000" lvl="1">
              <a:lnSpc>
                <a:spcPts val="800"/>
              </a:lnSpc>
            </a:pPr>
            <a:r>
              <a:rPr lang="en-US" sz="700" b="1" dirty="0" smtClean="0">
                <a:solidFill>
                  <a:srgbClr val="000000"/>
                </a:solidFill>
                <a:latin typeface="Arial" pitchFamily="34" charset="0"/>
                <a:cs typeface="Arial" pitchFamily="34" charset="0"/>
              </a:rPr>
              <a:t>Target: </a:t>
            </a:r>
            <a:r>
              <a:rPr lang="en-US" sz="700" dirty="0" smtClean="0">
                <a:solidFill>
                  <a:srgbClr val="000000"/>
                </a:solidFill>
                <a:latin typeface="Arial" pitchFamily="34" charset="0"/>
                <a:cs typeface="Arial" pitchFamily="34" charset="0"/>
              </a:rPr>
              <a:t>[</a:t>
            </a:r>
            <a:r>
              <a:rPr lang="en-US" sz="700" dirty="0" smtClean="0">
                <a:latin typeface="Arial" pitchFamily="34" charset="0"/>
                <a:cs typeface="Arial" pitchFamily="34" charset="0"/>
              </a:rPr>
              <a:t>Target company] </a:t>
            </a:r>
          </a:p>
          <a:p>
            <a:pPr marL="36000" lvl="1">
              <a:lnSpc>
                <a:spcPts val="800"/>
              </a:lnSpc>
            </a:pPr>
            <a:r>
              <a:rPr lang="en-US" sz="700" b="1" dirty="0" smtClean="0">
                <a:solidFill>
                  <a:srgbClr val="000000"/>
                </a:solidFill>
                <a:latin typeface="Arial" pitchFamily="34" charset="0"/>
                <a:cs typeface="Arial" pitchFamily="34" charset="0"/>
              </a:rPr>
              <a:t>Date: </a:t>
            </a:r>
            <a:r>
              <a:rPr lang="en-US" sz="700" dirty="0" smtClean="0">
                <a:solidFill>
                  <a:srgbClr val="000000"/>
                </a:solidFill>
                <a:latin typeface="Arial" pitchFamily="34" charset="0"/>
                <a:cs typeface="Arial" pitchFamily="34" charset="0"/>
              </a:rPr>
              <a:t>20XX</a:t>
            </a:r>
            <a:br>
              <a:rPr lang="en-US" sz="700" dirty="0" smtClean="0">
                <a:solidFill>
                  <a:srgbClr val="000000"/>
                </a:solidFill>
                <a:latin typeface="Arial" pitchFamily="34" charset="0"/>
                <a:cs typeface="Arial" pitchFamily="34" charset="0"/>
              </a:rPr>
            </a:br>
            <a:r>
              <a:rPr lang="en-US" sz="700" b="1" dirty="0" smtClean="0">
                <a:solidFill>
                  <a:srgbClr val="000000"/>
                </a:solidFill>
                <a:latin typeface="Arial" pitchFamily="34" charset="0"/>
                <a:cs typeface="Arial" pitchFamily="34" charset="0"/>
              </a:rPr>
              <a:t>Deal value: </a:t>
            </a:r>
            <a:r>
              <a:rPr lang="en-US" sz="700" dirty="0" smtClean="0">
                <a:solidFill>
                  <a:srgbClr val="000000"/>
                </a:solidFill>
                <a:latin typeface="Arial" pitchFamily="34" charset="0"/>
                <a:cs typeface="Arial" pitchFamily="34" charset="0"/>
              </a:rPr>
              <a:t>n/a</a:t>
            </a:r>
            <a:br>
              <a:rPr lang="en-US" sz="700" dirty="0" smtClean="0">
                <a:solidFill>
                  <a:srgbClr val="000000"/>
                </a:solidFill>
                <a:latin typeface="Arial" pitchFamily="34" charset="0"/>
                <a:cs typeface="Arial" pitchFamily="34" charset="0"/>
              </a:rPr>
            </a:br>
            <a:r>
              <a:rPr lang="en-US" sz="700" b="1" dirty="0" smtClean="0">
                <a:solidFill>
                  <a:srgbClr val="000000"/>
                </a:solidFill>
                <a:latin typeface="Arial" pitchFamily="34" charset="0"/>
                <a:cs typeface="Arial" pitchFamily="34" charset="0"/>
              </a:rPr>
              <a:t>Products: </a:t>
            </a:r>
            <a:r>
              <a:rPr lang="en-US" sz="700" dirty="0" smtClean="0">
                <a:solidFill>
                  <a:srgbClr val="000000"/>
                </a:solidFill>
                <a:latin typeface="Arial" pitchFamily="34" charset="0"/>
                <a:cs typeface="Arial" pitchFamily="34" charset="0"/>
              </a:rPr>
              <a:t>Axial and centrifugal fans, etc.</a:t>
            </a:r>
          </a:p>
          <a:p>
            <a:pPr marL="36000">
              <a:lnSpc>
                <a:spcPts val="800"/>
              </a:lnSpc>
            </a:pPr>
            <a:endParaRPr lang="en-US" sz="700" dirty="0">
              <a:latin typeface="Arial" pitchFamily="34" charset="0"/>
              <a:cs typeface="Arial" pitchFamily="34" charset="0"/>
            </a:endParaRPr>
          </a:p>
        </p:txBody>
      </p:sp>
      <p:sp>
        <p:nvSpPr>
          <p:cNvPr id="49" name="Oval 67"/>
          <p:cNvSpPr/>
          <p:nvPr/>
        </p:nvSpPr>
        <p:spPr>
          <a:xfrm>
            <a:off x="7455478" y="4823284"/>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0" name="Rectangle 69"/>
          <p:cNvSpPr/>
          <p:nvPr/>
        </p:nvSpPr>
        <p:spPr>
          <a:xfrm>
            <a:off x="3666610" y="4650306"/>
            <a:ext cx="1983456" cy="13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72"/>
          <p:cNvCxnSpPr/>
          <p:nvPr/>
        </p:nvCxnSpPr>
        <p:spPr>
          <a:xfrm>
            <a:off x="5650066" y="4709654"/>
            <a:ext cx="206994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Rectangle 73"/>
          <p:cNvSpPr/>
          <p:nvPr/>
        </p:nvSpPr>
        <p:spPr>
          <a:xfrm>
            <a:off x="3659641" y="4914839"/>
            <a:ext cx="752262" cy="13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75"/>
          <p:cNvCxnSpPr/>
          <p:nvPr/>
        </p:nvCxnSpPr>
        <p:spPr>
          <a:xfrm>
            <a:off x="4409908" y="4974187"/>
            <a:ext cx="157291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Rechteck 50"/>
          <p:cNvSpPr>
            <a:spLocks noChangeArrowheads="1"/>
          </p:cNvSpPr>
          <p:nvPr/>
        </p:nvSpPr>
        <p:spPr bwMode="auto">
          <a:xfrm>
            <a:off x="554255" y="4956094"/>
            <a:ext cx="1625758" cy="720138"/>
          </a:xfrm>
          <a:prstGeom prst="rect">
            <a:avLst/>
          </a:prstGeom>
          <a:solidFill>
            <a:schemeClr val="bg1"/>
          </a:solidFill>
          <a:ln w="6350" algn="ctr">
            <a:solidFill>
              <a:schemeClr val="accent4"/>
            </a:solidFill>
            <a:round/>
            <a:headEnd/>
            <a:tailEnd/>
          </a:ln>
        </p:spPr>
        <p:txBody>
          <a:bodyPr lIns="0" tIns="0" rIns="0" bIns="0" anchor="t"/>
          <a:lstStyle/>
          <a:p>
            <a:pPr marL="36000" lvl="1">
              <a:lnSpc>
                <a:spcPts val="800"/>
              </a:lnSpc>
            </a:pPr>
            <a:r>
              <a:rPr lang="en-US" sz="700" b="1" dirty="0" smtClean="0">
                <a:latin typeface="Arial" pitchFamily="34" charset="0"/>
                <a:cs typeface="Arial" pitchFamily="34" charset="0"/>
              </a:rPr>
              <a:t>Acquirer: </a:t>
            </a:r>
            <a:r>
              <a:rPr lang="en-US" sz="700" dirty="0" smtClean="0">
                <a:latin typeface="Arial" pitchFamily="34" charset="0"/>
                <a:cs typeface="Arial" pitchFamily="34" charset="0"/>
              </a:rPr>
              <a:t>[Acquiring company]</a:t>
            </a:r>
            <a:endParaRPr lang="en-US" sz="700" b="1" dirty="0" smtClean="0">
              <a:latin typeface="Arial" pitchFamily="34" charset="0"/>
              <a:cs typeface="Arial" pitchFamily="34" charset="0"/>
            </a:endParaRPr>
          </a:p>
          <a:p>
            <a:pPr marL="36000" lvl="1">
              <a:lnSpc>
                <a:spcPts val="800"/>
              </a:lnSpc>
            </a:pPr>
            <a:r>
              <a:rPr lang="en-US" sz="700" b="1" dirty="0" smtClean="0">
                <a:solidFill>
                  <a:srgbClr val="000000"/>
                </a:solidFill>
                <a:latin typeface="Arial" pitchFamily="34" charset="0"/>
                <a:cs typeface="Arial" pitchFamily="34" charset="0"/>
              </a:rPr>
              <a:t>Target: </a:t>
            </a:r>
            <a:r>
              <a:rPr lang="en-US" sz="700" dirty="0" smtClean="0">
                <a:solidFill>
                  <a:srgbClr val="000000"/>
                </a:solidFill>
                <a:latin typeface="Arial" pitchFamily="34" charset="0"/>
                <a:cs typeface="Arial" pitchFamily="34" charset="0"/>
              </a:rPr>
              <a:t>[</a:t>
            </a:r>
            <a:r>
              <a:rPr lang="en-US" sz="700" dirty="0" smtClean="0">
                <a:latin typeface="Arial" pitchFamily="34" charset="0"/>
                <a:cs typeface="Arial" pitchFamily="34" charset="0"/>
              </a:rPr>
              <a:t>Target company]</a:t>
            </a:r>
            <a:r>
              <a:rPr lang="en-US" sz="700" dirty="0" smtClean="0">
                <a:solidFill>
                  <a:srgbClr val="000000"/>
                </a:solidFill>
                <a:latin typeface="Arial" pitchFamily="34" charset="0"/>
                <a:cs typeface="Arial" pitchFamily="34" charset="0"/>
              </a:rPr>
              <a:t/>
            </a:r>
            <a:br>
              <a:rPr lang="en-US" sz="700" dirty="0" smtClean="0">
                <a:solidFill>
                  <a:srgbClr val="000000"/>
                </a:solidFill>
                <a:latin typeface="Arial" pitchFamily="34" charset="0"/>
                <a:cs typeface="Arial" pitchFamily="34" charset="0"/>
              </a:rPr>
            </a:br>
            <a:r>
              <a:rPr lang="en-US" sz="700" b="1" dirty="0" smtClean="0">
                <a:solidFill>
                  <a:srgbClr val="000000"/>
                </a:solidFill>
                <a:latin typeface="Arial" pitchFamily="34" charset="0"/>
                <a:cs typeface="Arial" pitchFamily="34" charset="0"/>
              </a:rPr>
              <a:t>Date: </a:t>
            </a:r>
            <a:r>
              <a:rPr lang="en-US" sz="700" dirty="0" smtClean="0">
                <a:solidFill>
                  <a:srgbClr val="000000"/>
                </a:solidFill>
                <a:latin typeface="Arial" pitchFamily="34" charset="0"/>
                <a:cs typeface="Arial" pitchFamily="34" charset="0"/>
              </a:rPr>
              <a:t>20XX</a:t>
            </a:r>
            <a:br>
              <a:rPr lang="en-US" sz="700" dirty="0" smtClean="0">
                <a:solidFill>
                  <a:srgbClr val="000000"/>
                </a:solidFill>
                <a:latin typeface="Arial" pitchFamily="34" charset="0"/>
                <a:cs typeface="Arial" pitchFamily="34" charset="0"/>
              </a:rPr>
            </a:br>
            <a:r>
              <a:rPr lang="en-US" sz="700" b="1" dirty="0" smtClean="0">
                <a:solidFill>
                  <a:srgbClr val="000000"/>
                </a:solidFill>
                <a:latin typeface="Arial" pitchFamily="34" charset="0"/>
                <a:cs typeface="Arial" pitchFamily="34" charset="0"/>
              </a:rPr>
              <a:t>Deal value: </a:t>
            </a:r>
            <a:r>
              <a:rPr lang="en-US" sz="700" dirty="0" smtClean="0">
                <a:solidFill>
                  <a:srgbClr val="000000"/>
                </a:solidFill>
                <a:latin typeface="Arial" pitchFamily="34" charset="0"/>
                <a:cs typeface="Arial" pitchFamily="34" charset="0"/>
              </a:rPr>
              <a:t>n/a (revenue: €13m)</a:t>
            </a:r>
            <a:br>
              <a:rPr lang="en-US" sz="700" dirty="0" smtClean="0">
                <a:solidFill>
                  <a:srgbClr val="000000"/>
                </a:solidFill>
                <a:latin typeface="Arial" pitchFamily="34" charset="0"/>
                <a:cs typeface="Arial" pitchFamily="34" charset="0"/>
              </a:rPr>
            </a:br>
            <a:r>
              <a:rPr lang="en-US" sz="700" b="1" dirty="0" smtClean="0">
                <a:solidFill>
                  <a:srgbClr val="000000"/>
                </a:solidFill>
                <a:latin typeface="Arial" pitchFamily="34" charset="0"/>
                <a:cs typeface="Arial" pitchFamily="34" charset="0"/>
              </a:rPr>
              <a:t>Products: </a:t>
            </a:r>
            <a:r>
              <a:rPr lang="en-US" sz="700" dirty="0" smtClean="0">
                <a:solidFill>
                  <a:srgbClr val="000000"/>
                </a:solidFill>
                <a:latin typeface="Arial" pitchFamily="34" charset="0"/>
                <a:cs typeface="Arial" pitchFamily="34" charset="0"/>
              </a:rPr>
              <a:t>Axial and centrifugal fan systems, centrifugal fan wheels incl. casting, etc.</a:t>
            </a:r>
          </a:p>
          <a:p>
            <a:pPr marL="36000">
              <a:lnSpc>
                <a:spcPts val="800"/>
              </a:lnSpc>
            </a:pPr>
            <a:endParaRPr lang="en-US" sz="700" dirty="0">
              <a:latin typeface="Arial" pitchFamily="34" charset="0"/>
              <a:cs typeface="Arial" pitchFamily="34" charset="0"/>
            </a:endParaRPr>
          </a:p>
        </p:txBody>
      </p:sp>
      <p:sp>
        <p:nvSpPr>
          <p:cNvPr id="55" name="Oval 82"/>
          <p:cNvSpPr/>
          <p:nvPr/>
        </p:nvSpPr>
        <p:spPr>
          <a:xfrm>
            <a:off x="1999719" y="4992281"/>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6" name="Oval 83"/>
          <p:cNvSpPr/>
          <p:nvPr/>
        </p:nvSpPr>
        <p:spPr>
          <a:xfrm>
            <a:off x="1999719" y="5181382"/>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cxnSp>
        <p:nvCxnSpPr>
          <p:cNvPr id="57" name="Straight Connector 84"/>
          <p:cNvCxnSpPr/>
          <p:nvPr/>
        </p:nvCxnSpPr>
        <p:spPr>
          <a:xfrm>
            <a:off x="2180013" y="5229673"/>
            <a:ext cx="13677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8" name="Rectangle 78"/>
          <p:cNvSpPr/>
          <p:nvPr/>
        </p:nvSpPr>
        <p:spPr>
          <a:xfrm>
            <a:off x="2280615" y="5165260"/>
            <a:ext cx="2120011" cy="13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89"/>
          <p:cNvSpPr txBox="1"/>
          <p:nvPr/>
        </p:nvSpPr>
        <p:spPr>
          <a:xfrm>
            <a:off x="554255" y="4467336"/>
            <a:ext cx="1402334" cy="392415"/>
          </a:xfrm>
          <a:prstGeom prst="rect">
            <a:avLst/>
          </a:prstGeom>
          <a:noFill/>
        </p:spPr>
        <p:txBody>
          <a:bodyPr wrap="square" lIns="0" tIns="0" rIns="0" bIns="0" rtlCol="0">
            <a:spAutoFit/>
          </a:bodyPr>
          <a:lstStyle/>
          <a:p>
            <a:r>
              <a:rPr lang="en-US" sz="850" b="1" dirty="0" smtClean="0"/>
              <a:t>Example transactions within the ventilation value chain:</a:t>
            </a:r>
            <a:endParaRPr lang="en-US" sz="850" b="1" baseline="30000" dirty="0" smtClean="0"/>
          </a:p>
        </p:txBody>
      </p:sp>
      <p:cxnSp>
        <p:nvCxnSpPr>
          <p:cNvPr id="60" name="Straight Connector 92"/>
          <p:cNvCxnSpPr/>
          <p:nvPr/>
        </p:nvCxnSpPr>
        <p:spPr>
          <a:xfrm>
            <a:off x="3051450" y="5461999"/>
            <a:ext cx="471873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1" name="Rechteck 50"/>
          <p:cNvSpPr>
            <a:spLocks noChangeArrowheads="1"/>
          </p:cNvSpPr>
          <p:nvPr/>
        </p:nvSpPr>
        <p:spPr bwMode="auto">
          <a:xfrm>
            <a:off x="7729059" y="5135220"/>
            <a:ext cx="1668900" cy="633650"/>
          </a:xfrm>
          <a:prstGeom prst="rect">
            <a:avLst/>
          </a:prstGeom>
          <a:solidFill>
            <a:schemeClr val="bg1"/>
          </a:solidFill>
          <a:ln w="6350" algn="ctr">
            <a:solidFill>
              <a:schemeClr val="accent4"/>
            </a:solidFill>
            <a:round/>
            <a:headEnd/>
            <a:tailEnd/>
          </a:ln>
        </p:spPr>
        <p:txBody>
          <a:bodyPr lIns="0" tIns="0" rIns="0" bIns="0" anchor="t"/>
          <a:lstStyle/>
          <a:p>
            <a:pPr marL="36000" lvl="1">
              <a:lnSpc>
                <a:spcPts val="800"/>
              </a:lnSpc>
            </a:pPr>
            <a:r>
              <a:rPr lang="en-US" sz="700" b="1" dirty="0" smtClean="0">
                <a:latin typeface="Arial" pitchFamily="34" charset="0"/>
                <a:cs typeface="Arial" pitchFamily="34" charset="0"/>
              </a:rPr>
              <a:t>Acquirer: </a:t>
            </a:r>
            <a:r>
              <a:rPr lang="en-US" sz="700" dirty="0" smtClean="0">
                <a:latin typeface="Arial" pitchFamily="34" charset="0"/>
                <a:cs typeface="Arial" pitchFamily="34" charset="0"/>
              </a:rPr>
              <a:t>[Acquiring company]</a:t>
            </a:r>
            <a:endParaRPr lang="en-US" sz="700" b="1" dirty="0" smtClean="0">
              <a:latin typeface="Arial" pitchFamily="34" charset="0"/>
              <a:cs typeface="Arial" pitchFamily="34" charset="0"/>
            </a:endParaRPr>
          </a:p>
          <a:p>
            <a:pPr marL="36000" lvl="1">
              <a:lnSpc>
                <a:spcPts val="800"/>
              </a:lnSpc>
            </a:pPr>
            <a:r>
              <a:rPr lang="en-US" sz="700" b="1" dirty="0" smtClean="0">
                <a:solidFill>
                  <a:srgbClr val="000000"/>
                </a:solidFill>
                <a:latin typeface="Arial" pitchFamily="34" charset="0"/>
                <a:cs typeface="Arial" pitchFamily="34" charset="0"/>
              </a:rPr>
              <a:t>Target: </a:t>
            </a:r>
            <a:r>
              <a:rPr lang="en-US" sz="700" dirty="0" smtClean="0">
                <a:solidFill>
                  <a:srgbClr val="000000"/>
                </a:solidFill>
                <a:latin typeface="Arial" pitchFamily="34" charset="0"/>
                <a:cs typeface="Arial" pitchFamily="34" charset="0"/>
              </a:rPr>
              <a:t>[</a:t>
            </a:r>
            <a:r>
              <a:rPr lang="en-US" sz="700" dirty="0" smtClean="0">
                <a:latin typeface="Arial" pitchFamily="34" charset="0"/>
                <a:cs typeface="Arial" pitchFamily="34" charset="0"/>
              </a:rPr>
              <a:t>Target company] </a:t>
            </a:r>
          </a:p>
          <a:p>
            <a:pPr marL="36000" lvl="1">
              <a:lnSpc>
                <a:spcPts val="800"/>
              </a:lnSpc>
            </a:pPr>
            <a:r>
              <a:rPr lang="en-US" sz="700" b="1" dirty="0" smtClean="0">
                <a:solidFill>
                  <a:srgbClr val="000000"/>
                </a:solidFill>
                <a:latin typeface="Arial" pitchFamily="34" charset="0"/>
                <a:cs typeface="Arial" pitchFamily="34" charset="0"/>
              </a:rPr>
              <a:t>Date: </a:t>
            </a:r>
            <a:r>
              <a:rPr lang="en-US" sz="700" dirty="0" smtClean="0">
                <a:solidFill>
                  <a:srgbClr val="000000"/>
                </a:solidFill>
                <a:latin typeface="Arial" pitchFamily="34" charset="0"/>
                <a:cs typeface="Arial" pitchFamily="34" charset="0"/>
              </a:rPr>
              <a:t>20XX </a:t>
            </a:r>
            <a:br>
              <a:rPr lang="en-US" sz="700" dirty="0" smtClean="0">
                <a:solidFill>
                  <a:srgbClr val="000000"/>
                </a:solidFill>
                <a:latin typeface="Arial" pitchFamily="34" charset="0"/>
                <a:cs typeface="Arial" pitchFamily="34" charset="0"/>
              </a:rPr>
            </a:br>
            <a:r>
              <a:rPr lang="en-US" sz="700" b="1" dirty="0" smtClean="0">
                <a:solidFill>
                  <a:srgbClr val="000000"/>
                </a:solidFill>
                <a:latin typeface="Arial" pitchFamily="34" charset="0"/>
                <a:cs typeface="Arial" pitchFamily="34" charset="0"/>
              </a:rPr>
              <a:t>Deal value: </a:t>
            </a:r>
            <a:r>
              <a:rPr lang="en-US" sz="700" dirty="0" smtClean="0">
                <a:solidFill>
                  <a:srgbClr val="000000"/>
                </a:solidFill>
                <a:latin typeface="Arial" pitchFamily="34" charset="0"/>
                <a:cs typeface="Arial" pitchFamily="34" charset="0"/>
              </a:rPr>
              <a:t>€52m</a:t>
            </a:r>
            <a:br>
              <a:rPr lang="en-US" sz="700" dirty="0" smtClean="0">
                <a:solidFill>
                  <a:srgbClr val="000000"/>
                </a:solidFill>
                <a:latin typeface="Arial" pitchFamily="34" charset="0"/>
                <a:cs typeface="Arial" pitchFamily="34" charset="0"/>
              </a:rPr>
            </a:br>
            <a:r>
              <a:rPr lang="en-US" sz="700" b="1" dirty="0" smtClean="0">
                <a:solidFill>
                  <a:srgbClr val="000000"/>
                </a:solidFill>
                <a:latin typeface="Arial" pitchFamily="34" charset="0"/>
                <a:cs typeface="Arial" pitchFamily="34" charset="0"/>
              </a:rPr>
              <a:t>Products: </a:t>
            </a:r>
            <a:r>
              <a:rPr lang="en-US" sz="700" dirty="0" smtClean="0">
                <a:solidFill>
                  <a:srgbClr val="000000"/>
                </a:solidFill>
                <a:latin typeface="Arial" pitchFamily="34" charset="0"/>
                <a:cs typeface="Arial" pitchFamily="34" charset="0"/>
              </a:rPr>
              <a:t>Centrifugal, roof and process fan wheels, as well as </a:t>
            </a:r>
            <a:r>
              <a:rPr lang="en-US" sz="700" dirty="0" err="1" smtClean="0">
                <a:solidFill>
                  <a:srgbClr val="000000"/>
                </a:solidFill>
                <a:latin typeface="Arial" pitchFamily="34" charset="0"/>
                <a:cs typeface="Arial" pitchFamily="34" charset="0"/>
              </a:rPr>
              <a:t>systems,etc</a:t>
            </a:r>
            <a:r>
              <a:rPr lang="en-US" sz="700" dirty="0" smtClean="0">
                <a:solidFill>
                  <a:srgbClr val="000000"/>
                </a:solidFill>
                <a:latin typeface="Arial" pitchFamily="34" charset="0"/>
                <a:cs typeface="Arial" pitchFamily="34" charset="0"/>
              </a:rPr>
              <a:t>.</a:t>
            </a:r>
          </a:p>
          <a:p>
            <a:pPr marL="36000">
              <a:lnSpc>
                <a:spcPts val="800"/>
              </a:lnSpc>
            </a:pPr>
            <a:endParaRPr lang="en-US" sz="700" dirty="0">
              <a:latin typeface="Arial" pitchFamily="34" charset="0"/>
              <a:cs typeface="Arial" pitchFamily="34" charset="0"/>
            </a:endParaRPr>
          </a:p>
        </p:txBody>
      </p:sp>
      <p:sp>
        <p:nvSpPr>
          <p:cNvPr id="62" name="Oval 97"/>
          <p:cNvSpPr/>
          <p:nvPr/>
        </p:nvSpPr>
        <p:spPr>
          <a:xfrm>
            <a:off x="9212639" y="5171409"/>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63" name="Rectangle 63"/>
          <p:cNvSpPr/>
          <p:nvPr/>
        </p:nvSpPr>
        <p:spPr>
          <a:xfrm>
            <a:off x="2280615" y="5402651"/>
            <a:ext cx="2120011" cy="136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70"/>
          <p:cNvSpPr/>
          <p:nvPr/>
        </p:nvSpPr>
        <p:spPr>
          <a:xfrm>
            <a:off x="9212639" y="5368473"/>
            <a:ext cx="170969" cy="170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66" name="Rectangle 39"/>
          <p:cNvSpPr>
            <a:spLocks noChangeAspect="1" noChangeArrowheads="1"/>
          </p:cNvSpPr>
          <p:nvPr/>
        </p:nvSpPr>
        <p:spPr bwMode="gray">
          <a:xfrm>
            <a:off x="494723" y="6032259"/>
            <a:ext cx="4608513" cy="92333"/>
          </a:xfrm>
          <a:prstGeom prst="rect">
            <a:avLst/>
          </a:prstGeom>
          <a:noFill/>
          <a:ln w="9525">
            <a:noFill/>
            <a:miter lim="800000"/>
            <a:headEnd/>
            <a:tailEnd/>
          </a:ln>
          <a:effectLst/>
        </p:spPr>
        <p:txBody>
          <a:bodyPr wrap="square" lIns="0" tIns="0" rIns="0" bIns="0">
            <a:spAutoFit/>
          </a:bodyPr>
          <a:lstStyle/>
          <a:p>
            <a:pPr marL="541338" indent="-541338" defTabSz="762000" eaLnBrk="0" hangingPunct="0">
              <a:spcBef>
                <a:spcPct val="15000"/>
              </a:spcBef>
              <a:tabLst>
                <a:tab pos="357188" algn="l"/>
              </a:tabLst>
            </a:pPr>
            <a:r>
              <a:rPr lang="en-US" sz="600" dirty="0" smtClean="0">
                <a:latin typeface="Arial"/>
                <a:cs typeface="Arial" pitchFamily="34" charset="0"/>
              </a:rPr>
              <a:t>Source: 	</a:t>
            </a:r>
            <a:r>
              <a:rPr lang="en-US" sz="600" dirty="0" smtClean="0">
                <a:cs typeface="Arial" pitchFamily="34" charset="0"/>
              </a:rPr>
              <a:t> Company websites; KPMG Research; </a:t>
            </a:r>
            <a:r>
              <a:rPr lang="en-US" sz="600" dirty="0" err="1" smtClean="0">
                <a:cs typeface="Arial" pitchFamily="34" charset="0"/>
              </a:rPr>
              <a:t>mergermarket</a:t>
            </a:r>
            <a:r>
              <a:rPr lang="en-US" sz="600" dirty="0" smtClean="0">
                <a:cs typeface="Arial" pitchFamily="34" charset="0"/>
              </a:rPr>
              <a:t>; Company XYZ IPO prospect</a:t>
            </a:r>
          </a:p>
        </p:txBody>
      </p:sp>
      <p:sp>
        <p:nvSpPr>
          <p:cNvPr id="67" name="Text Box 2"/>
          <p:cNvSpPr txBox="1">
            <a:spLocks noChangeArrowheads="1"/>
          </p:cNvSpPr>
          <p:nvPr/>
        </p:nvSpPr>
        <p:spPr bwMode="gray">
          <a:xfrm>
            <a:off x="1111476" y="5806268"/>
            <a:ext cx="7865837" cy="150769"/>
          </a:xfrm>
          <a:prstGeom prst="rect">
            <a:avLst/>
          </a:prstGeom>
          <a:noFill/>
          <a:ln w="9525" algn="ctr">
            <a:noFill/>
            <a:miter lim="800000"/>
            <a:headEnd/>
            <a:tailEnd/>
          </a:ln>
          <a:effectLst/>
        </p:spPr>
        <p:txBody>
          <a:bodyPr lIns="0" tIns="0" rIns="0" bIns="0">
            <a:noAutofit/>
          </a:bodyPr>
          <a:lstStyle/>
          <a:p>
            <a:pPr defTabSz="762000" eaLnBrk="0" hangingPunct="0"/>
            <a:r>
              <a:rPr lang="en-US" sz="1000" b="1" dirty="0" smtClean="0">
                <a:solidFill>
                  <a:schemeClr val="tx2"/>
                </a:solidFill>
                <a:latin typeface="Arial"/>
                <a:cs typeface="Arial" pitchFamily="34" charset="0"/>
              </a:rPr>
              <a:t>We expect the highest strategic interest from component manufacturers trying to fill the gap towards a complete system supplier</a:t>
            </a:r>
            <a:endParaRPr lang="en-US" sz="1000" b="1" dirty="0">
              <a:solidFill>
                <a:schemeClr val="tx2"/>
              </a:solidFill>
              <a:latin typeface="Arial"/>
              <a:cs typeface="Arial" pitchFamily="34" charset="0"/>
            </a:endParaRPr>
          </a:p>
        </p:txBody>
      </p:sp>
      <p:sp>
        <p:nvSpPr>
          <p:cNvPr id="65" name="Pentagon 155"/>
          <p:cNvSpPr/>
          <p:nvPr/>
        </p:nvSpPr>
        <p:spPr>
          <a:xfrm>
            <a:off x="5712312" y="2796287"/>
            <a:ext cx="623832" cy="615703"/>
          </a:xfrm>
          <a:prstGeom prst="homePlate">
            <a:avLst>
              <a:gd name="adj" fmla="val 12210"/>
            </a:avLst>
          </a:prstGeom>
          <a:solidFill>
            <a:schemeClr val="bg1"/>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900" b="1" dirty="0" err="1" smtClean="0">
                <a:solidFill>
                  <a:srgbClr val="483698"/>
                </a:solidFill>
              </a:rPr>
              <a:t>Distri-butors</a:t>
            </a:r>
            <a:endParaRPr lang="en-US" sz="900" b="1" dirty="0" smtClean="0">
              <a:solidFill>
                <a:srgbClr val="483698"/>
              </a:solidFill>
            </a:endParaRPr>
          </a:p>
        </p:txBody>
      </p:sp>
    </p:spTree>
    <p:extLst>
      <p:ext uri="{BB962C8B-B14F-4D97-AF65-F5344CB8AC3E}">
        <p14:creationId xmlns:p14="http://schemas.microsoft.com/office/powerpoint/2010/main" val="888318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Oval 104"/>
          <p:cNvSpPr>
            <a:spLocks noChangeAspect="1" noChangeArrowheads="1"/>
          </p:cNvSpPr>
          <p:nvPr/>
        </p:nvSpPr>
        <p:spPr bwMode="auto">
          <a:xfrm>
            <a:off x="1359450" y="3925161"/>
            <a:ext cx="468614" cy="450832"/>
          </a:xfrm>
          <a:prstGeom prst="ellipse">
            <a:avLst/>
          </a:prstGeom>
          <a:solidFill>
            <a:srgbClr val="D9D9D9"/>
          </a:solidFill>
          <a:ln w="38100">
            <a:solidFill>
              <a:schemeClr val="bg2"/>
            </a:solidFill>
            <a:round/>
            <a:headEnd/>
            <a:tailEnd/>
          </a:ln>
        </p:spPr>
        <p:txBody>
          <a:bodyPr wrap="none" anchor="ctr"/>
          <a:lstStyle/>
          <a:p>
            <a:pPr algn="ctr"/>
            <a:r>
              <a:rPr lang="en-US" sz="2800" b="1" dirty="0" smtClean="0">
                <a:solidFill>
                  <a:schemeClr val="bg2"/>
                </a:solidFill>
              </a:rPr>
              <a:t>+</a:t>
            </a:r>
            <a:endParaRPr lang="en-US" sz="2800" b="1" dirty="0">
              <a:solidFill>
                <a:schemeClr val="bg2"/>
              </a:solidFill>
            </a:endParaRPr>
          </a:p>
        </p:txBody>
      </p:sp>
      <p:sp>
        <p:nvSpPr>
          <p:cNvPr id="141" name="Oval 104"/>
          <p:cNvSpPr>
            <a:spLocks noChangeAspect="1" noChangeArrowheads="1"/>
          </p:cNvSpPr>
          <p:nvPr/>
        </p:nvSpPr>
        <p:spPr bwMode="auto">
          <a:xfrm>
            <a:off x="3668541" y="3925161"/>
            <a:ext cx="468614" cy="450832"/>
          </a:xfrm>
          <a:prstGeom prst="ellipse">
            <a:avLst/>
          </a:prstGeom>
          <a:solidFill>
            <a:srgbClr val="D9D9D9"/>
          </a:solidFill>
          <a:ln w="38100">
            <a:solidFill>
              <a:schemeClr val="bg2"/>
            </a:solidFill>
            <a:round/>
            <a:headEnd/>
            <a:tailEnd/>
          </a:ln>
        </p:spPr>
        <p:txBody>
          <a:bodyPr wrap="none" anchor="ctr"/>
          <a:lstStyle/>
          <a:p>
            <a:pPr algn="ctr"/>
            <a:r>
              <a:rPr lang="en-US" sz="2800" b="1" dirty="0" smtClean="0">
                <a:solidFill>
                  <a:schemeClr val="bg2"/>
                </a:solidFill>
              </a:rPr>
              <a:t>+</a:t>
            </a:r>
            <a:endParaRPr lang="en-US" sz="2800" b="1" dirty="0">
              <a:solidFill>
                <a:schemeClr val="bg2"/>
              </a:solidFill>
            </a:endParaRPr>
          </a:p>
        </p:txBody>
      </p:sp>
      <p:sp>
        <p:nvSpPr>
          <p:cNvPr id="142" name="Oval 104"/>
          <p:cNvSpPr>
            <a:spLocks noChangeAspect="1" noChangeArrowheads="1"/>
          </p:cNvSpPr>
          <p:nvPr/>
        </p:nvSpPr>
        <p:spPr bwMode="auto">
          <a:xfrm>
            <a:off x="5885268" y="3925161"/>
            <a:ext cx="468614" cy="450832"/>
          </a:xfrm>
          <a:prstGeom prst="ellipse">
            <a:avLst/>
          </a:prstGeom>
          <a:solidFill>
            <a:srgbClr val="D9D9D9"/>
          </a:solidFill>
          <a:ln w="38100">
            <a:solidFill>
              <a:schemeClr val="bg2"/>
            </a:solidFill>
            <a:round/>
            <a:headEnd/>
            <a:tailEnd/>
          </a:ln>
        </p:spPr>
        <p:txBody>
          <a:bodyPr wrap="none" anchor="ctr"/>
          <a:lstStyle/>
          <a:p>
            <a:pPr algn="ctr"/>
            <a:r>
              <a:rPr lang="en-US" sz="2800" b="1" dirty="0" smtClean="0">
                <a:solidFill>
                  <a:schemeClr val="bg2"/>
                </a:solidFill>
              </a:rPr>
              <a:t>+</a:t>
            </a:r>
            <a:endParaRPr lang="en-US" sz="2800" b="1" dirty="0">
              <a:solidFill>
                <a:schemeClr val="bg2"/>
              </a:solidFill>
            </a:endParaRPr>
          </a:p>
        </p:txBody>
      </p:sp>
      <p:sp>
        <p:nvSpPr>
          <p:cNvPr id="143" name="Oval 104"/>
          <p:cNvSpPr>
            <a:spLocks noChangeAspect="1" noChangeArrowheads="1"/>
          </p:cNvSpPr>
          <p:nvPr/>
        </p:nvSpPr>
        <p:spPr bwMode="auto">
          <a:xfrm>
            <a:off x="8111232" y="3925161"/>
            <a:ext cx="468614" cy="450832"/>
          </a:xfrm>
          <a:prstGeom prst="ellipse">
            <a:avLst/>
          </a:prstGeom>
          <a:solidFill>
            <a:srgbClr val="D9D9D9"/>
          </a:solidFill>
          <a:ln w="38100">
            <a:solidFill>
              <a:schemeClr val="bg2"/>
            </a:solidFill>
            <a:round/>
            <a:headEnd/>
            <a:tailEnd/>
          </a:ln>
        </p:spPr>
        <p:txBody>
          <a:bodyPr wrap="none" anchor="ctr"/>
          <a:lstStyle/>
          <a:p>
            <a:pPr algn="ctr"/>
            <a:r>
              <a:rPr lang="en-US" sz="2800" b="1" dirty="0" smtClean="0">
                <a:solidFill>
                  <a:schemeClr val="bg2"/>
                </a:solidFill>
              </a:rPr>
              <a:t>+</a:t>
            </a:r>
            <a:endParaRPr lang="en-US" sz="2800" b="1" dirty="0">
              <a:solidFill>
                <a:schemeClr val="bg2"/>
              </a:solidFill>
            </a:endParaRPr>
          </a:p>
        </p:txBody>
      </p:sp>
      <p:sp>
        <p:nvSpPr>
          <p:cNvPr id="144" name="Oval 104"/>
          <p:cNvSpPr>
            <a:spLocks noChangeAspect="1" noChangeArrowheads="1"/>
          </p:cNvSpPr>
          <p:nvPr/>
        </p:nvSpPr>
        <p:spPr bwMode="auto">
          <a:xfrm>
            <a:off x="1359450" y="4765758"/>
            <a:ext cx="468614" cy="450832"/>
          </a:xfrm>
          <a:prstGeom prst="ellipse">
            <a:avLst/>
          </a:prstGeom>
          <a:solidFill>
            <a:srgbClr val="D9D9D9"/>
          </a:solidFill>
          <a:ln w="38100">
            <a:solidFill>
              <a:schemeClr val="bg2"/>
            </a:solidFill>
            <a:round/>
            <a:headEnd/>
            <a:tailEnd/>
          </a:ln>
        </p:spPr>
        <p:txBody>
          <a:bodyPr wrap="none" tIns="396000" bIns="0" anchor="b"/>
          <a:lstStyle/>
          <a:p>
            <a:pPr algn="ctr"/>
            <a:r>
              <a:rPr lang="en-US" sz="3200" dirty="0" smtClean="0">
                <a:solidFill>
                  <a:schemeClr val="bg2"/>
                </a:solidFill>
              </a:rPr>
              <a:t>-</a:t>
            </a:r>
            <a:endParaRPr lang="en-US" sz="3200" dirty="0">
              <a:solidFill>
                <a:schemeClr val="bg2"/>
              </a:solidFill>
            </a:endParaRPr>
          </a:p>
        </p:txBody>
      </p:sp>
      <p:sp>
        <p:nvSpPr>
          <p:cNvPr id="145" name="Oval 104"/>
          <p:cNvSpPr>
            <a:spLocks noChangeAspect="1" noChangeArrowheads="1"/>
          </p:cNvSpPr>
          <p:nvPr/>
        </p:nvSpPr>
        <p:spPr bwMode="auto">
          <a:xfrm>
            <a:off x="3668541" y="4765758"/>
            <a:ext cx="468614" cy="450832"/>
          </a:xfrm>
          <a:prstGeom prst="ellipse">
            <a:avLst/>
          </a:prstGeom>
          <a:solidFill>
            <a:srgbClr val="D9D9D9"/>
          </a:solidFill>
          <a:ln w="38100">
            <a:solidFill>
              <a:schemeClr val="bg2"/>
            </a:solidFill>
            <a:round/>
            <a:headEnd/>
            <a:tailEnd/>
          </a:ln>
        </p:spPr>
        <p:txBody>
          <a:bodyPr wrap="none" tIns="396000" bIns="0" anchor="b"/>
          <a:lstStyle/>
          <a:p>
            <a:pPr algn="ctr"/>
            <a:r>
              <a:rPr lang="en-US" sz="3200" dirty="0" smtClean="0">
                <a:solidFill>
                  <a:schemeClr val="bg2"/>
                </a:solidFill>
              </a:rPr>
              <a:t>-</a:t>
            </a:r>
            <a:endParaRPr lang="en-US" sz="3200" dirty="0">
              <a:solidFill>
                <a:schemeClr val="bg2"/>
              </a:solidFill>
            </a:endParaRPr>
          </a:p>
        </p:txBody>
      </p:sp>
      <p:sp>
        <p:nvSpPr>
          <p:cNvPr id="146" name="Oval 104"/>
          <p:cNvSpPr>
            <a:spLocks noChangeAspect="1" noChangeArrowheads="1"/>
          </p:cNvSpPr>
          <p:nvPr/>
        </p:nvSpPr>
        <p:spPr bwMode="auto">
          <a:xfrm>
            <a:off x="5885268" y="4765758"/>
            <a:ext cx="468614" cy="450832"/>
          </a:xfrm>
          <a:prstGeom prst="ellipse">
            <a:avLst/>
          </a:prstGeom>
          <a:solidFill>
            <a:srgbClr val="D9D9D9"/>
          </a:solidFill>
          <a:ln w="38100">
            <a:solidFill>
              <a:schemeClr val="bg2"/>
            </a:solidFill>
            <a:round/>
            <a:headEnd/>
            <a:tailEnd/>
          </a:ln>
        </p:spPr>
        <p:txBody>
          <a:bodyPr wrap="none" tIns="396000" bIns="0" anchor="b"/>
          <a:lstStyle/>
          <a:p>
            <a:pPr algn="ctr"/>
            <a:r>
              <a:rPr lang="en-US" sz="3200" dirty="0" smtClean="0">
                <a:solidFill>
                  <a:schemeClr val="bg2"/>
                </a:solidFill>
              </a:rPr>
              <a:t>-</a:t>
            </a:r>
            <a:endParaRPr lang="en-US" sz="3200" dirty="0">
              <a:solidFill>
                <a:schemeClr val="bg2"/>
              </a:solidFill>
            </a:endParaRPr>
          </a:p>
        </p:txBody>
      </p:sp>
      <p:sp>
        <p:nvSpPr>
          <p:cNvPr id="147" name="Oval 104"/>
          <p:cNvSpPr>
            <a:spLocks noChangeAspect="1" noChangeArrowheads="1"/>
          </p:cNvSpPr>
          <p:nvPr/>
        </p:nvSpPr>
        <p:spPr bwMode="auto">
          <a:xfrm>
            <a:off x="8111232" y="4765758"/>
            <a:ext cx="468614" cy="450832"/>
          </a:xfrm>
          <a:prstGeom prst="ellipse">
            <a:avLst/>
          </a:prstGeom>
          <a:solidFill>
            <a:srgbClr val="D9D9D9"/>
          </a:solidFill>
          <a:ln w="38100">
            <a:solidFill>
              <a:schemeClr val="bg2"/>
            </a:solidFill>
            <a:round/>
            <a:headEnd/>
            <a:tailEnd/>
          </a:ln>
        </p:spPr>
        <p:txBody>
          <a:bodyPr wrap="none" tIns="396000" bIns="0" anchor="b"/>
          <a:lstStyle/>
          <a:p>
            <a:pPr algn="ctr"/>
            <a:r>
              <a:rPr lang="en-US" sz="3200" dirty="0" smtClean="0">
                <a:solidFill>
                  <a:schemeClr val="bg2"/>
                </a:solidFill>
              </a:rPr>
              <a:t>-</a:t>
            </a:r>
            <a:endParaRPr lang="en-US" sz="3200" dirty="0">
              <a:solidFill>
                <a:schemeClr val="bg2"/>
              </a:solidFill>
            </a:endParaRPr>
          </a:p>
        </p:txBody>
      </p:sp>
      <p:sp>
        <p:nvSpPr>
          <p:cNvPr id="6" name="Titel 5"/>
          <p:cNvSpPr>
            <a:spLocks noGrp="1"/>
          </p:cNvSpPr>
          <p:nvPr>
            <p:ph type="title"/>
          </p:nvPr>
        </p:nvSpPr>
        <p:spPr/>
        <p:txBody>
          <a:bodyPr/>
          <a:lstStyle/>
          <a:p>
            <a:r>
              <a:rPr lang="en-US" dirty="0" smtClean="0"/>
              <a:t>Groups of potential strategic investors</a:t>
            </a:r>
            <a:endParaRPr lang="en-US" dirty="0"/>
          </a:p>
        </p:txBody>
      </p:sp>
      <p:sp>
        <p:nvSpPr>
          <p:cNvPr id="7" name="Textplatzhalter 6"/>
          <p:cNvSpPr>
            <a:spLocks noGrp="1"/>
          </p:cNvSpPr>
          <p:nvPr>
            <p:ph type="body" sz="quarter" idx="11"/>
          </p:nvPr>
        </p:nvSpPr>
        <p:spPr/>
        <p:txBody>
          <a:bodyPr/>
          <a:lstStyle/>
          <a:p>
            <a:r>
              <a:rPr lang="en-US" dirty="0"/>
              <a:t>Potential Buyer </a:t>
            </a:r>
            <a:r>
              <a:rPr lang="en-US" dirty="0" smtClean="0"/>
              <a:t>Analysis </a:t>
            </a:r>
            <a:r>
              <a:rPr lang="en-US" dirty="0"/>
              <a:t>– Example Investor </a:t>
            </a:r>
            <a:r>
              <a:rPr lang="en-US" dirty="0" smtClean="0"/>
              <a:t>Overview</a:t>
            </a:r>
            <a:endParaRPr lang="en-US" dirty="0"/>
          </a:p>
        </p:txBody>
      </p:sp>
      <p:sp>
        <p:nvSpPr>
          <p:cNvPr id="66" name="Rectangle 39"/>
          <p:cNvSpPr>
            <a:spLocks noChangeAspect="1" noChangeArrowheads="1"/>
          </p:cNvSpPr>
          <p:nvPr/>
        </p:nvSpPr>
        <p:spPr bwMode="gray">
          <a:xfrm>
            <a:off x="494723" y="6032259"/>
            <a:ext cx="4608513" cy="92333"/>
          </a:xfrm>
          <a:prstGeom prst="rect">
            <a:avLst/>
          </a:prstGeom>
          <a:noFill/>
          <a:ln w="9525">
            <a:noFill/>
            <a:miter lim="800000"/>
            <a:headEnd/>
            <a:tailEnd/>
          </a:ln>
          <a:effectLst/>
        </p:spPr>
        <p:txBody>
          <a:bodyPr wrap="square" lIns="0" tIns="0" rIns="0" bIns="0">
            <a:spAutoFit/>
          </a:bodyPr>
          <a:lstStyle/>
          <a:p>
            <a:pPr marL="541338" indent="-541338" defTabSz="762000" eaLnBrk="0" hangingPunct="0">
              <a:spcBef>
                <a:spcPct val="15000"/>
              </a:spcBef>
              <a:tabLst>
                <a:tab pos="357188" algn="l"/>
              </a:tabLst>
            </a:pPr>
            <a:r>
              <a:rPr lang="en-US" sz="600" dirty="0" smtClean="0">
                <a:latin typeface="Arial"/>
                <a:cs typeface="Arial" pitchFamily="34" charset="0"/>
              </a:rPr>
              <a:t>Source: 	</a:t>
            </a:r>
            <a:r>
              <a:rPr lang="en-US" sz="600" dirty="0" smtClean="0">
                <a:cs typeface="Arial" pitchFamily="34" charset="0"/>
              </a:rPr>
              <a:t> KPMG Research</a:t>
            </a:r>
          </a:p>
        </p:txBody>
      </p:sp>
      <p:sp>
        <p:nvSpPr>
          <p:cNvPr id="88" name="Text Box 14"/>
          <p:cNvSpPr txBox="1">
            <a:spLocks noChangeArrowheads="1"/>
          </p:cNvSpPr>
          <p:nvPr/>
        </p:nvSpPr>
        <p:spPr bwMode="auto">
          <a:xfrm>
            <a:off x="4941008" y="1716395"/>
            <a:ext cx="1258453" cy="886664"/>
          </a:xfrm>
          <a:prstGeom prst="rect">
            <a:avLst/>
          </a:prstGeom>
          <a:noFill/>
          <a:ln w="6350" algn="ctr">
            <a:noFill/>
            <a:miter lim="800000"/>
            <a:headEnd/>
            <a:tailEnd/>
          </a:ln>
        </p:spPr>
        <p:txBody>
          <a:bodyPr lIns="54000" tIns="54000" rIns="54000" bIns="54000"/>
          <a:lstStyle/>
          <a:p>
            <a:pPr marL="25400" lvl="1">
              <a:lnSpc>
                <a:spcPct val="95000"/>
              </a:lnSpc>
              <a:spcBef>
                <a:spcPts val="200"/>
              </a:spcBef>
              <a:buClr>
                <a:schemeClr val="tx1"/>
              </a:buClr>
              <a:buSzPct val="100000"/>
            </a:pPr>
            <a:r>
              <a:rPr lang="en-US" sz="900" b="1" dirty="0" smtClean="0"/>
              <a:t>Priority I</a:t>
            </a:r>
            <a:endParaRPr lang="en-US" sz="900" dirty="0" smtClean="0">
              <a:solidFill>
                <a:schemeClr val="tx1"/>
              </a:solidFill>
            </a:endParaRP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endParaRPr lang="en-US" sz="900" dirty="0" smtClean="0">
              <a:solidFill>
                <a:schemeClr val="tx1"/>
              </a:solidFill>
            </a:endParaRPr>
          </a:p>
          <a:p>
            <a:pPr marL="196850" lvl="1" indent="-171450">
              <a:lnSpc>
                <a:spcPct val="95000"/>
              </a:lnSpc>
              <a:spcBef>
                <a:spcPts val="200"/>
              </a:spcBef>
              <a:buClr>
                <a:schemeClr val="tx1"/>
              </a:buClr>
              <a:buSzPct val="100000"/>
              <a:buFont typeface="Univers for KPMG Light" panose="020B0403020202020204" pitchFamily="34" charset="0"/>
              <a:buChar char="—"/>
            </a:pPr>
            <a:endParaRPr lang="en-US" sz="900" dirty="0">
              <a:solidFill>
                <a:schemeClr val="tx1"/>
              </a:solidFill>
            </a:endParaRPr>
          </a:p>
        </p:txBody>
      </p:sp>
      <p:sp>
        <p:nvSpPr>
          <p:cNvPr id="89" name="Text Box 23"/>
          <p:cNvSpPr txBox="1">
            <a:spLocks noChangeArrowheads="1"/>
          </p:cNvSpPr>
          <p:nvPr/>
        </p:nvSpPr>
        <p:spPr bwMode="auto">
          <a:xfrm>
            <a:off x="493888" y="1716395"/>
            <a:ext cx="1994390" cy="886664"/>
          </a:xfrm>
          <a:prstGeom prst="rect">
            <a:avLst/>
          </a:prstGeom>
          <a:noFill/>
          <a:ln w="6350" algn="ctr">
            <a:noFill/>
            <a:miter lim="800000"/>
            <a:headEnd/>
            <a:tailEnd/>
          </a:ln>
        </p:spPr>
        <p:txBody>
          <a:bodyPr lIns="54000" tIns="54000" rIns="54000" bIns="54000"/>
          <a:lstStyle/>
          <a:p>
            <a:pPr marL="25400" lvl="1">
              <a:lnSpc>
                <a:spcPct val="95000"/>
              </a:lnSpc>
              <a:spcBef>
                <a:spcPts val="200"/>
              </a:spcBef>
              <a:buClr>
                <a:schemeClr val="tx1"/>
              </a:buClr>
              <a:buSzPct val="100000"/>
            </a:pPr>
            <a:r>
              <a:rPr lang="en-US" sz="900" b="1" dirty="0" smtClean="0"/>
              <a:t>Priority I</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endParaRPr lang="en-US" sz="900" dirty="0"/>
          </a:p>
        </p:txBody>
      </p:sp>
      <p:sp>
        <p:nvSpPr>
          <p:cNvPr id="90" name="Text Box 36"/>
          <p:cNvSpPr txBox="1">
            <a:spLocks noChangeArrowheads="1"/>
          </p:cNvSpPr>
          <p:nvPr/>
        </p:nvSpPr>
        <p:spPr bwMode="auto">
          <a:xfrm>
            <a:off x="2684533" y="1716395"/>
            <a:ext cx="1246446" cy="886664"/>
          </a:xfrm>
          <a:prstGeom prst="rect">
            <a:avLst/>
          </a:prstGeom>
          <a:noFill/>
          <a:ln w="6350" algn="ctr">
            <a:noFill/>
            <a:miter lim="800000"/>
            <a:headEnd/>
            <a:tailEnd/>
          </a:ln>
        </p:spPr>
        <p:txBody>
          <a:bodyPr lIns="54000" tIns="54000" rIns="54000" bIns="54000"/>
          <a:lstStyle/>
          <a:p>
            <a:pPr marL="25400" lvl="1">
              <a:lnSpc>
                <a:spcPct val="95000"/>
              </a:lnSpc>
              <a:spcBef>
                <a:spcPts val="200"/>
              </a:spcBef>
              <a:buClr>
                <a:schemeClr val="tx1"/>
              </a:buClr>
              <a:buSzPct val="100000"/>
            </a:pPr>
            <a:r>
              <a:rPr lang="en-US" sz="900" b="1" dirty="0" smtClean="0"/>
              <a:t>Priority I</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endParaRPr lang="en-US" sz="900" dirty="0"/>
          </a:p>
        </p:txBody>
      </p:sp>
      <p:sp>
        <p:nvSpPr>
          <p:cNvPr id="95" name="Text Box 42"/>
          <p:cNvSpPr txBox="1">
            <a:spLocks noChangeArrowheads="1"/>
          </p:cNvSpPr>
          <p:nvPr/>
        </p:nvSpPr>
        <p:spPr bwMode="auto">
          <a:xfrm>
            <a:off x="493888" y="2680623"/>
            <a:ext cx="1237353" cy="886664"/>
          </a:xfrm>
          <a:prstGeom prst="rect">
            <a:avLst/>
          </a:prstGeom>
          <a:noFill/>
          <a:ln w="6350" algn="ctr">
            <a:noFill/>
            <a:miter lim="800000"/>
            <a:headEnd/>
            <a:tailEnd/>
          </a:ln>
        </p:spPr>
        <p:txBody>
          <a:bodyPr lIns="54000" tIns="54000" rIns="54000" bIns="54000"/>
          <a:lstStyle/>
          <a:p>
            <a:pPr marL="25400" lvl="1">
              <a:lnSpc>
                <a:spcPct val="90000"/>
              </a:lnSpc>
              <a:spcBef>
                <a:spcPts val="200"/>
              </a:spcBef>
              <a:buClr>
                <a:schemeClr val="tx1"/>
              </a:buClr>
              <a:buSzPct val="100000"/>
            </a:pPr>
            <a:r>
              <a:rPr lang="en-US" sz="900" b="1" dirty="0" smtClean="0"/>
              <a:t>Priority II</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25400" lvl="1">
              <a:lnSpc>
                <a:spcPct val="90000"/>
              </a:lnSpc>
              <a:spcBef>
                <a:spcPts val="200"/>
              </a:spcBef>
              <a:buClr>
                <a:schemeClr val="tx1"/>
              </a:buClr>
              <a:buSzPct val="100000"/>
            </a:pPr>
            <a:endParaRPr lang="en-US" sz="900" dirty="0">
              <a:solidFill>
                <a:schemeClr val="tx1"/>
              </a:solidFill>
            </a:endParaRPr>
          </a:p>
        </p:txBody>
      </p:sp>
      <p:sp>
        <p:nvSpPr>
          <p:cNvPr id="96" name="Text Box 43"/>
          <p:cNvSpPr txBox="1">
            <a:spLocks noChangeArrowheads="1"/>
          </p:cNvSpPr>
          <p:nvPr/>
        </p:nvSpPr>
        <p:spPr bwMode="auto">
          <a:xfrm>
            <a:off x="4938617" y="2680623"/>
            <a:ext cx="1094613" cy="886664"/>
          </a:xfrm>
          <a:prstGeom prst="rect">
            <a:avLst/>
          </a:prstGeom>
          <a:noFill/>
          <a:ln w="6350" algn="ctr">
            <a:noFill/>
            <a:miter lim="800000"/>
            <a:headEnd/>
            <a:tailEnd/>
          </a:ln>
        </p:spPr>
        <p:txBody>
          <a:bodyPr lIns="54000" tIns="54000" rIns="54000" bIns="54000"/>
          <a:lstStyle/>
          <a:p>
            <a:pPr marL="25400" lvl="1">
              <a:lnSpc>
                <a:spcPct val="90000"/>
              </a:lnSpc>
              <a:spcBef>
                <a:spcPts val="200"/>
              </a:spcBef>
              <a:buClr>
                <a:schemeClr val="tx1"/>
              </a:buClr>
              <a:buSzPct val="100000"/>
            </a:pPr>
            <a:r>
              <a:rPr lang="en-US" sz="900" b="1" dirty="0" smtClean="0"/>
              <a:t>Priority II</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0000"/>
              </a:lnSpc>
              <a:spcBef>
                <a:spcPts val="200"/>
              </a:spcBef>
              <a:buClr>
                <a:schemeClr val="tx1"/>
              </a:buClr>
              <a:buSzPct val="100000"/>
              <a:buFont typeface="Univers for KPMG Light" panose="020B0403020202020204" pitchFamily="34" charset="0"/>
              <a:buChar char="—"/>
            </a:pPr>
            <a:endParaRPr lang="en-US" sz="900" dirty="0" smtClean="0"/>
          </a:p>
        </p:txBody>
      </p:sp>
      <p:grpSp>
        <p:nvGrpSpPr>
          <p:cNvPr id="97" name="Gruppieren 58"/>
          <p:cNvGrpSpPr/>
          <p:nvPr/>
        </p:nvGrpSpPr>
        <p:grpSpPr>
          <a:xfrm>
            <a:off x="494433" y="2682810"/>
            <a:ext cx="6598672" cy="909944"/>
            <a:chOff x="1568450" y="3109913"/>
            <a:chExt cx="8201025" cy="947737"/>
          </a:xfrm>
        </p:grpSpPr>
        <p:sp>
          <p:nvSpPr>
            <p:cNvPr id="98" name="Line 44"/>
            <p:cNvSpPr>
              <a:spLocks noChangeShapeType="1"/>
            </p:cNvSpPr>
            <p:nvPr/>
          </p:nvSpPr>
          <p:spPr bwMode="auto">
            <a:xfrm>
              <a:off x="1568450" y="3109913"/>
              <a:ext cx="8201025" cy="0"/>
            </a:xfrm>
            <a:prstGeom prst="line">
              <a:avLst/>
            </a:prstGeom>
            <a:noFill/>
            <a:ln w="6350">
              <a:solidFill>
                <a:srgbClr val="747678"/>
              </a:solidFill>
              <a:prstDash val="dash"/>
              <a:round/>
              <a:headEnd/>
              <a:tailEnd/>
            </a:ln>
          </p:spPr>
          <p:txBody>
            <a:bodyPr/>
            <a:lstStyle/>
            <a:p>
              <a:endParaRPr lang="en-US" dirty="0"/>
            </a:p>
          </p:txBody>
        </p:sp>
        <p:sp>
          <p:nvSpPr>
            <p:cNvPr id="99" name="Line 130"/>
            <p:cNvSpPr>
              <a:spLocks noChangeShapeType="1"/>
            </p:cNvSpPr>
            <p:nvPr/>
          </p:nvSpPr>
          <p:spPr bwMode="auto">
            <a:xfrm>
              <a:off x="1568450" y="4057650"/>
              <a:ext cx="8201025" cy="0"/>
            </a:xfrm>
            <a:prstGeom prst="line">
              <a:avLst/>
            </a:prstGeom>
            <a:noFill/>
            <a:ln w="6350">
              <a:solidFill>
                <a:srgbClr val="747678"/>
              </a:solidFill>
              <a:prstDash val="dash"/>
              <a:round/>
              <a:headEnd/>
              <a:tailEnd/>
            </a:ln>
          </p:spPr>
          <p:txBody>
            <a:bodyPr/>
            <a:lstStyle/>
            <a:p>
              <a:endParaRPr lang="en-US" dirty="0"/>
            </a:p>
          </p:txBody>
        </p:sp>
      </p:grpSp>
      <p:sp>
        <p:nvSpPr>
          <p:cNvPr id="100" name="Text Box 29"/>
          <p:cNvSpPr txBox="1">
            <a:spLocks noChangeArrowheads="1"/>
          </p:cNvSpPr>
          <p:nvPr/>
        </p:nvSpPr>
        <p:spPr bwMode="auto">
          <a:xfrm>
            <a:off x="7182160" y="1716395"/>
            <a:ext cx="957345" cy="886664"/>
          </a:xfrm>
          <a:prstGeom prst="rect">
            <a:avLst/>
          </a:prstGeom>
          <a:noFill/>
          <a:ln w="6350" algn="ctr">
            <a:noFill/>
            <a:miter lim="800000"/>
            <a:headEnd/>
            <a:tailEnd/>
          </a:ln>
        </p:spPr>
        <p:txBody>
          <a:bodyPr lIns="54000" tIns="54000" rIns="54000" bIns="54000"/>
          <a:lstStyle/>
          <a:p>
            <a:pPr marL="25400" lvl="1">
              <a:lnSpc>
                <a:spcPct val="95000"/>
              </a:lnSpc>
              <a:spcBef>
                <a:spcPts val="200"/>
              </a:spcBef>
              <a:buClr>
                <a:schemeClr val="tx1"/>
              </a:buClr>
              <a:buSzPct val="100000"/>
            </a:pPr>
            <a:r>
              <a:rPr lang="en-US" sz="900" b="1" dirty="0" smtClean="0"/>
              <a:t>Selection</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endParaRPr lang="en-US" sz="900" dirty="0" smtClean="0"/>
          </a:p>
        </p:txBody>
      </p:sp>
      <p:sp>
        <p:nvSpPr>
          <p:cNvPr id="105" name="Rectangle 6"/>
          <p:cNvSpPr>
            <a:spLocks noChangeArrowheads="1"/>
          </p:cNvSpPr>
          <p:nvPr/>
        </p:nvSpPr>
        <p:spPr bwMode="auto">
          <a:xfrm>
            <a:off x="488950" y="5485943"/>
            <a:ext cx="2196000" cy="546315"/>
          </a:xfrm>
          <a:prstGeom prst="rect">
            <a:avLst/>
          </a:prstGeom>
          <a:solidFill>
            <a:schemeClr val="tx2"/>
          </a:solidFill>
          <a:ln w="6350">
            <a:noFill/>
            <a:miter lim="800000"/>
            <a:headEnd/>
            <a:tailEnd/>
          </a:ln>
        </p:spPr>
        <p:txBody>
          <a:bodyPr wrap="square" lIns="53975" tIns="53975" rIns="53975" bIns="53975" anchor="ctr">
            <a:noAutofit/>
          </a:bodyPr>
          <a:lstStyle/>
          <a:p>
            <a:pPr algn="ctr"/>
            <a:r>
              <a:rPr lang="en-US" sz="900" dirty="0" smtClean="0">
                <a:solidFill>
                  <a:schemeClr val="bg1"/>
                </a:solidFill>
              </a:rPr>
              <a:t>High interest likely; complete product range</a:t>
            </a:r>
            <a:endParaRPr lang="en-US" sz="900" dirty="0">
              <a:solidFill>
                <a:schemeClr val="bg1"/>
              </a:solidFill>
            </a:endParaRPr>
          </a:p>
        </p:txBody>
      </p:sp>
      <p:sp>
        <p:nvSpPr>
          <p:cNvPr id="108" name="Rectangle 9"/>
          <p:cNvSpPr>
            <a:spLocks noChangeArrowheads="1"/>
          </p:cNvSpPr>
          <p:nvPr/>
        </p:nvSpPr>
        <p:spPr bwMode="auto">
          <a:xfrm>
            <a:off x="4981654" y="5485944"/>
            <a:ext cx="2196000" cy="546315"/>
          </a:xfrm>
          <a:prstGeom prst="rect">
            <a:avLst/>
          </a:prstGeom>
          <a:solidFill>
            <a:schemeClr val="accent1"/>
          </a:solidFill>
          <a:ln w="6350">
            <a:noFill/>
            <a:miter lim="800000"/>
            <a:headEnd/>
            <a:tailEnd/>
          </a:ln>
        </p:spPr>
        <p:txBody>
          <a:bodyPr wrap="square" lIns="53975" tIns="53975" rIns="53975" bIns="53975" anchor="ctr">
            <a:noAutofit/>
          </a:bodyPr>
          <a:lstStyle/>
          <a:p>
            <a:pPr algn="ctr"/>
            <a:r>
              <a:rPr lang="en-US" sz="900" dirty="0" smtClean="0">
                <a:solidFill>
                  <a:schemeClr val="bg1"/>
                </a:solidFill>
              </a:rPr>
              <a:t>Close ties to [Target] as customers; however, interest probably rather medium, if at all</a:t>
            </a:r>
            <a:endParaRPr lang="en-US" sz="900" dirty="0">
              <a:solidFill>
                <a:schemeClr val="bg1"/>
              </a:solidFill>
            </a:endParaRPr>
          </a:p>
        </p:txBody>
      </p:sp>
      <p:sp>
        <p:nvSpPr>
          <p:cNvPr id="110" name="Rectangle 17"/>
          <p:cNvSpPr>
            <a:spLocks noChangeArrowheads="1"/>
          </p:cNvSpPr>
          <p:nvPr/>
        </p:nvSpPr>
        <p:spPr bwMode="auto">
          <a:xfrm>
            <a:off x="2735302" y="5485943"/>
            <a:ext cx="2196000" cy="546315"/>
          </a:xfrm>
          <a:prstGeom prst="rect">
            <a:avLst/>
          </a:prstGeom>
          <a:solidFill>
            <a:schemeClr val="accent3"/>
          </a:solidFill>
          <a:ln w="6350">
            <a:noFill/>
            <a:miter lim="800000"/>
            <a:headEnd/>
            <a:tailEnd/>
          </a:ln>
        </p:spPr>
        <p:txBody>
          <a:bodyPr wrap="square" lIns="53975" tIns="53975" rIns="53975" bIns="53975" anchor="ctr">
            <a:noAutofit/>
          </a:bodyPr>
          <a:lstStyle/>
          <a:p>
            <a:pPr algn="ctr"/>
            <a:r>
              <a:rPr lang="en-US" sz="900" dirty="0" smtClean="0">
                <a:solidFill>
                  <a:schemeClr val="bg1"/>
                </a:solidFill>
              </a:rPr>
              <a:t>Speculative demand of selected players expected</a:t>
            </a:r>
            <a:endParaRPr lang="en-US" sz="900" dirty="0">
              <a:solidFill>
                <a:schemeClr val="bg1"/>
              </a:solidFill>
            </a:endParaRPr>
          </a:p>
        </p:txBody>
      </p:sp>
      <p:sp>
        <p:nvSpPr>
          <p:cNvPr id="111" name="Rectangle 18"/>
          <p:cNvSpPr>
            <a:spLocks noChangeArrowheads="1"/>
          </p:cNvSpPr>
          <p:nvPr/>
        </p:nvSpPr>
        <p:spPr bwMode="auto">
          <a:xfrm>
            <a:off x="7228006" y="5485944"/>
            <a:ext cx="2196000" cy="546315"/>
          </a:xfrm>
          <a:prstGeom prst="rect">
            <a:avLst/>
          </a:prstGeom>
          <a:solidFill>
            <a:srgbClr val="6D2077"/>
          </a:solidFill>
          <a:ln w="6350">
            <a:noFill/>
            <a:miter lim="800000"/>
            <a:headEnd/>
            <a:tailEnd/>
          </a:ln>
        </p:spPr>
        <p:txBody>
          <a:bodyPr wrap="square" lIns="53975" tIns="53975" rIns="53975" bIns="53975" anchor="ctr">
            <a:noAutofit/>
          </a:bodyPr>
          <a:lstStyle/>
          <a:p>
            <a:pPr algn="ctr"/>
            <a:r>
              <a:rPr lang="en-US" sz="900" dirty="0" smtClean="0">
                <a:solidFill>
                  <a:schemeClr val="bg1"/>
                </a:solidFill>
              </a:rPr>
              <a:t>Selected firms potentially interested, if fit with diversification and return targets</a:t>
            </a:r>
            <a:endParaRPr lang="en-US" sz="900" dirty="0">
              <a:solidFill>
                <a:schemeClr val="bg1"/>
              </a:solidFill>
            </a:endParaRPr>
          </a:p>
        </p:txBody>
      </p:sp>
      <p:sp>
        <p:nvSpPr>
          <p:cNvPr id="112" name="Rectangle 9"/>
          <p:cNvSpPr>
            <a:spLocks noChangeArrowheads="1"/>
          </p:cNvSpPr>
          <p:nvPr/>
        </p:nvSpPr>
        <p:spPr bwMode="auto">
          <a:xfrm>
            <a:off x="488950" y="3742425"/>
            <a:ext cx="2196000" cy="750648"/>
          </a:xfrm>
          <a:prstGeom prst="rect">
            <a:avLst/>
          </a:prstGeom>
          <a:noFill/>
          <a:ln w="9525">
            <a:solidFill>
              <a:schemeClr val="tx2"/>
            </a:solidFill>
            <a:miter lim="800000"/>
            <a:headEnd/>
            <a:tailEnd/>
          </a:ln>
        </p:spPr>
        <p:txBody>
          <a:bodyPr lIns="54000" tIns="54000" rIns="54000" bIns="54000"/>
          <a:lstStyle/>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solidFill>
                  <a:schemeClr val="tx1"/>
                </a:solidFill>
              </a:rPr>
              <a:t>Increase of market share </a:t>
            </a:r>
          </a:p>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t>“Squeeze-out” direct competitors</a:t>
            </a:r>
          </a:p>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t>Innovative product platform</a:t>
            </a:r>
          </a:p>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t>Cost synergies</a:t>
            </a:r>
            <a:endParaRPr lang="en-US" sz="900" dirty="0"/>
          </a:p>
        </p:txBody>
      </p:sp>
      <p:sp>
        <p:nvSpPr>
          <p:cNvPr id="113" name="Rectangle 10"/>
          <p:cNvSpPr>
            <a:spLocks noChangeArrowheads="1"/>
          </p:cNvSpPr>
          <p:nvPr/>
        </p:nvSpPr>
        <p:spPr bwMode="auto">
          <a:xfrm>
            <a:off x="4981654" y="3742425"/>
            <a:ext cx="2196000" cy="750648"/>
          </a:xfrm>
          <a:prstGeom prst="rect">
            <a:avLst/>
          </a:prstGeom>
          <a:noFill/>
          <a:ln w="9525">
            <a:solidFill>
              <a:schemeClr val="accent1"/>
            </a:solidFill>
            <a:miter lim="800000"/>
            <a:headEnd/>
            <a:tailEnd/>
          </a:ln>
        </p:spPr>
        <p:txBody>
          <a:bodyPr lIns="54000" tIns="54000" rIns="54000" bIns="54000"/>
          <a:lstStyle/>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t>Control of supply chain/ independence from external producers</a:t>
            </a:r>
          </a:p>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t>Increase value add</a:t>
            </a:r>
          </a:p>
        </p:txBody>
      </p:sp>
      <p:sp>
        <p:nvSpPr>
          <p:cNvPr id="114" name="Rectangle 28"/>
          <p:cNvSpPr>
            <a:spLocks noChangeArrowheads="1"/>
          </p:cNvSpPr>
          <p:nvPr/>
        </p:nvSpPr>
        <p:spPr bwMode="auto">
          <a:xfrm>
            <a:off x="7228006" y="3742425"/>
            <a:ext cx="2196000" cy="751800"/>
          </a:xfrm>
          <a:prstGeom prst="rect">
            <a:avLst/>
          </a:prstGeom>
          <a:noFill/>
          <a:ln w="9525">
            <a:solidFill>
              <a:schemeClr val="accent2"/>
            </a:solidFill>
            <a:miter lim="800000"/>
            <a:headEnd/>
            <a:tailEnd/>
          </a:ln>
        </p:spPr>
        <p:txBody>
          <a:bodyPr lIns="54000" tIns="54000" rIns="54000" bIns="54000"/>
          <a:lstStyle/>
          <a:p>
            <a:pPr marL="196850" lvl="1" indent="-171450">
              <a:lnSpc>
                <a:spcPct val="95000"/>
              </a:lnSpc>
              <a:spcAft>
                <a:spcPts val="200"/>
              </a:spcAft>
              <a:buClr>
                <a:schemeClr val="tx1"/>
              </a:buClr>
              <a:buSzPct val="100000"/>
              <a:buFont typeface="Univers for KPMG Light" panose="020B0403020202020204" pitchFamily="34" charset="0"/>
              <a:buChar char="—"/>
            </a:pPr>
            <a:r>
              <a:rPr lang="en-US" sz="900" dirty="0" smtClean="0"/>
              <a:t>Diversification</a:t>
            </a:r>
          </a:p>
          <a:p>
            <a:pPr marL="196850" lvl="1" indent="-171450">
              <a:lnSpc>
                <a:spcPct val="95000"/>
              </a:lnSpc>
              <a:spcAft>
                <a:spcPts val="200"/>
              </a:spcAft>
              <a:buClr>
                <a:schemeClr val="tx1"/>
              </a:buClr>
              <a:buSzPct val="100000"/>
              <a:buFont typeface="Univers for KPMG Light" panose="020B0403020202020204" pitchFamily="34" charset="0"/>
              <a:buChar char="—"/>
            </a:pPr>
            <a:r>
              <a:rPr lang="en-US" sz="900" dirty="0" smtClean="0"/>
              <a:t>Technological know-how</a:t>
            </a:r>
          </a:p>
          <a:p>
            <a:pPr marL="196850" lvl="1" indent="-171450">
              <a:lnSpc>
                <a:spcPct val="95000"/>
              </a:lnSpc>
              <a:spcAft>
                <a:spcPts val="200"/>
              </a:spcAft>
              <a:buClr>
                <a:schemeClr val="tx1"/>
              </a:buClr>
              <a:buSzPct val="100000"/>
              <a:buFont typeface="Univers for KPMG Light" panose="020B0403020202020204" pitchFamily="34" charset="0"/>
              <a:buChar char="—"/>
            </a:pPr>
            <a:r>
              <a:rPr lang="en-US" sz="900" dirty="0" smtClean="0"/>
              <a:t>Consolidation vehicle</a:t>
            </a:r>
          </a:p>
          <a:p>
            <a:pPr marL="196850" lvl="1" indent="-171450">
              <a:lnSpc>
                <a:spcPct val="95000"/>
              </a:lnSpc>
              <a:spcAft>
                <a:spcPts val="200"/>
              </a:spcAft>
              <a:buClr>
                <a:schemeClr val="tx1"/>
              </a:buClr>
              <a:buSzPct val="100000"/>
              <a:buFont typeface="Univers for KPMG Light" panose="020B0403020202020204" pitchFamily="34" charset="0"/>
              <a:buChar char="—"/>
            </a:pPr>
            <a:r>
              <a:rPr lang="en-US" sz="900" dirty="0" smtClean="0"/>
              <a:t>Cross sales to new customer base</a:t>
            </a:r>
            <a:endParaRPr lang="en-US" sz="900" dirty="0" smtClean="0">
              <a:solidFill>
                <a:schemeClr val="tx1"/>
              </a:solidFill>
            </a:endParaRPr>
          </a:p>
          <a:p>
            <a:pPr marL="180975" lvl="1" indent="-179388" eaLnBrk="0" hangingPunct="0">
              <a:spcAft>
                <a:spcPts val="200"/>
              </a:spcAft>
              <a:buClr>
                <a:schemeClr val="tx1"/>
              </a:buClr>
              <a:buSzPct val="100000"/>
              <a:buFont typeface="Univers for KPMG Light" panose="020B0403020202020204" pitchFamily="34" charset="0"/>
              <a:buChar char="—"/>
            </a:pPr>
            <a:endParaRPr lang="en-US" sz="900" dirty="0">
              <a:solidFill>
                <a:schemeClr val="tx1"/>
              </a:solidFill>
            </a:endParaRPr>
          </a:p>
        </p:txBody>
      </p:sp>
      <p:sp>
        <p:nvSpPr>
          <p:cNvPr id="115" name="Rectangle 39"/>
          <p:cNvSpPr>
            <a:spLocks noChangeArrowheads="1"/>
          </p:cNvSpPr>
          <p:nvPr/>
        </p:nvSpPr>
        <p:spPr bwMode="auto">
          <a:xfrm>
            <a:off x="2735302" y="3742425"/>
            <a:ext cx="2196000" cy="750648"/>
          </a:xfrm>
          <a:prstGeom prst="rect">
            <a:avLst/>
          </a:prstGeom>
          <a:noFill/>
          <a:ln w="9525">
            <a:solidFill>
              <a:schemeClr val="accent3"/>
            </a:solidFill>
            <a:miter lim="800000"/>
            <a:headEnd/>
            <a:tailEnd/>
          </a:ln>
        </p:spPr>
        <p:txBody>
          <a:bodyPr lIns="54000" tIns="54000" rIns="54000" bIns="54000"/>
          <a:lstStyle/>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solidFill>
                  <a:schemeClr val="tx1"/>
                </a:solidFill>
              </a:rPr>
              <a:t>Increase of product platform</a:t>
            </a:r>
          </a:p>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t>Control of value chain</a:t>
            </a:r>
          </a:p>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t>Cross selling</a:t>
            </a:r>
          </a:p>
          <a:p>
            <a:pPr marL="173037" lvl="1" indent="-171450" eaLnBrk="0" hangingPunct="0">
              <a:spcAft>
                <a:spcPts val="200"/>
              </a:spcAft>
              <a:buClr>
                <a:schemeClr val="tx1"/>
              </a:buClr>
              <a:buSzPct val="100000"/>
              <a:buFont typeface="Univers for KPMG Light" panose="020B0403020202020204" pitchFamily="34" charset="0"/>
              <a:buChar char="—"/>
            </a:pPr>
            <a:r>
              <a:rPr lang="en-US" sz="900" dirty="0" smtClean="0"/>
              <a:t>“One-stop shop”</a:t>
            </a:r>
          </a:p>
          <a:p>
            <a:pPr marL="173037" lvl="1" indent="-171450" eaLnBrk="0" hangingPunct="0">
              <a:spcAft>
                <a:spcPts val="200"/>
              </a:spcAft>
              <a:buClr>
                <a:schemeClr val="tx1"/>
              </a:buClr>
              <a:buSzPct val="100000"/>
              <a:buFont typeface="Univers for KPMG Light" panose="020B0403020202020204" pitchFamily="34" charset="0"/>
              <a:buChar char="—"/>
            </a:pPr>
            <a:endParaRPr lang="en-US" sz="900" dirty="0"/>
          </a:p>
        </p:txBody>
      </p:sp>
      <p:sp>
        <p:nvSpPr>
          <p:cNvPr id="116" name="Rectangle 40"/>
          <p:cNvSpPr>
            <a:spLocks noChangeArrowheads="1"/>
          </p:cNvSpPr>
          <p:nvPr/>
        </p:nvSpPr>
        <p:spPr bwMode="auto">
          <a:xfrm>
            <a:off x="4981654" y="4622121"/>
            <a:ext cx="2196000" cy="751800"/>
          </a:xfrm>
          <a:prstGeom prst="rect">
            <a:avLst/>
          </a:prstGeom>
          <a:noFill/>
          <a:ln w="9525">
            <a:solidFill>
              <a:schemeClr val="accent1"/>
            </a:solidFill>
            <a:miter lim="800000"/>
            <a:headEnd/>
            <a:tailEnd/>
          </a:ln>
        </p:spPr>
        <p:txBody>
          <a:bodyPr lIns="54000" tIns="54000" rIns="54000" bIns="54000"/>
          <a:lstStyle/>
          <a:p>
            <a:pPr marL="180975" lvl="1" indent="-179388" eaLnBrk="0" hangingPunct="0">
              <a:spcAft>
                <a:spcPts val="200"/>
              </a:spcAft>
              <a:buClr>
                <a:schemeClr val="tx1"/>
              </a:buClr>
              <a:buSzPct val="100000"/>
              <a:buFont typeface="Univers for KPMG Light" panose="020B0403020202020204" pitchFamily="34" charset="0"/>
              <a:buChar char="—"/>
            </a:pPr>
            <a:r>
              <a:rPr lang="en-US" sz="900" dirty="0" smtClean="0"/>
              <a:t>Potential entrance into value chain of competitors as customers of [target]</a:t>
            </a:r>
          </a:p>
          <a:p>
            <a:pPr marL="180975" lvl="1" indent="-179388" eaLnBrk="0" hangingPunct="0">
              <a:spcAft>
                <a:spcPts val="200"/>
              </a:spcAft>
              <a:buClr>
                <a:schemeClr val="tx1"/>
              </a:buClr>
              <a:buSzPct val="100000"/>
              <a:buFont typeface="Univers for KPMG Light" panose="020B0403020202020204" pitchFamily="34" charset="0"/>
              <a:buChar char="—"/>
            </a:pPr>
            <a:r>
              <a:rPr lang="en-US" sz="900" dirty="0" smtClean="0"/>
              <a:t>Relevance to core business</a:t>
            </a:r>
          </a:p>
          <a:p>
            <a:pPr marL="180975" lvl="1" indent="-179388" eaLnBrk="0" hangingPunct="0">
              <a:spcAft>
                <a:spcPts val="200"/>
              </a:spcAft>
              <a:buClr>
                <a:schemeClr val="tx1"/>
              </a:buClr>
              <a:buSzPct val="100000"/>
              <a:buFont typeface="Univers for KPMG Light" panose="020B0403020202020204" pitchFamily="34" charset="0"/>
              <a:buChar char="—"/>
            </a:pPr>
            <a:r>
              <a:rPr lang="en-US" sz="900" dirty="0" smtClean="0"/>
              <a:t>[target] as supplier to competitors</a:t>
            </a:r>
            <a:endParaRPr lang="en-US" sz="900" dirty="0"/>
          </a:p>
        </p:txBody>
      </p:sp>
      <p:sp>
        <p:nvSpPr>
          <p:cNvPr id="117" name="Rectangle 41"/>
          <p:cNvSpPr>
            <a:spLocks noChangeArrowheads="1"/>
          </p:cNvSpPr>
          <p:nvPr/>
        </p:nvSpPr>
        <p:spPr bwMode="auto">
          <a:xfrm>
            <a:off x="7228006" y="4622121"/>
            <a:ext cx="2196000" cy="751800"/>
          </a:xfrm>
          <a:prstGeom prst="rect">
            <a:avLst/>
          </a:prstGeom>
          <a:noFill/>
          <a:ln w="9525">
            <a:solidFill>
              <a:schemeClr val="accent2"/>
            </a:solidFill>
            <a:miter lim="800000"/>
            <a:headEnd/>
            <a:tailEnd/>
          </a:ln>
        </p:spPr>
        <p:txBody>
          <a:bodyPr lIns="54000" tIns="54000" rIns="54000" bIns="54000"/>
          <a:lstStyle/>
          <a:p>
            <a:pPr marL="196850" lvl="1" indent="-171450">
              <a:lnSpc>
                <a:spcPct val="95000"/>
              </a:lnSpc>
              <a:spcAft>
                <a:spcPts val="200"/>
              </a:spcAft>
              <a:buClr>
                <a:schemeClr val="tx1"/>
              </a:buClr>
              <a:buSzPct val="100000"/>
              <a:buFont typeface="Univers for KPMG Light" panose="020B0403020202020204" pitchFamily="34" charset="0"/>
              <a:buChar char="—"/>
            </a:pPr>
            <a:r>
              <a:rPr lang="en-US" sz="900" dirty="0" smtClean="0"/>
              <a:t>Understanding the business</a:t>
            </a:r>
          </a:p>
          <a:p>
            <a:pPr marL="196850" lvl="1" indent="-171450">
              <a:lnSpc>
                <a:spcPct val="95000"/>
              </a:lnSpc>
              <a:spcAft>
                <a:spcPts val="200"/>
              </a:spcAft>
              <a:buClr>
                <a:schemeClr val="tx1"/>
              </a:buClr>
              <a:buSzPct val="100000"/>
              <a:buFont typeface="Univers for KPMG Light" panose="020B0403020202020204" pitchFamily="34" charset="0"/>
              <a:buChar char="—"/>
            </a:pPr>
            <a:r>
              <a:rPr lang="en-US" sz="900" dirty="0" smtClean="0"/>
              <a:t>Synergies</a:t>
            </a:r>
          </a:p>
          <a:p>
            <a:pPr marL="196850" lvl="1" indent="-171450">
              <a:lnSpc>
                <a:spcPct val="95000"/>
              </a:lnSpc>
              <a:spcAft>
                <a:spcPts val="200"/>
              </a:spcAft>
              <a:buClr>
                <a:schemeClr val="tx1"/>
              </a:buClr>
              <a:buSzPct val="100000"/>
              <a:buFont typeface="Univers for KPMG Light" panose="020B0403020202020204" pitchFamily="34" charset="0"/>
              <a:buChar char="—"/>
            </a:pPr>
            <a:r>
              <a:rPr lang="en-US" sz="900" dirty="0" smtClean="0"/>
              <a:t>Strategic relevance</a:t>
            </a:r>
            <a:endParaRPr lang="en-US" sz="900" dirty="0"/>
          </a:p>
        </p:txBody>
      </p:sp>
      <p:sp>
        <p:nvSpPr>
          <p:cNvPr id="118" name="Rectangle 107"/>
          <p:cNvSpPr>
            <a:spLocks noChangeArrowheads="1"/>
          </p:cNvSpPr>
          <p:nvPr/>
        </p:nvSpPr>
        <p:spPr bwMode="auto">
          <a:xfrm>
            <a:off x="2735302" y="4622121"/>
            <a:ext cx="2196000" cy="751800"/>
          </a:xfrm>
          <a:prstGeom prst="rect">
            <a:avLst/>
          </a:prstGeom>
          <a:noFill/>
          <a:ln w="9525">
            <a:solidFill>
              <a:schemeClr val="accent3"/>
            </a:solidFill>
            <a:miter lim="800000"/>
            <a:headEnd/>
            <a:tailEnd/>
          </a:ln>
        </p:spPr>
        <p:txBody>
          <a:bodyPr lIns="54000" tIns="54000" rIns="54000" bIns="54000"/>
          <a:lstStyle/>
          <a:p>
            <a:pPr marL="180975" lvl="1" indent="-179388" eaLnBrk="0" hangingPunct="0">
              <a:spcAft>
                <a:spcPts val="200"/>
              </a:spcAft>
              <a:buClr>
                <a:schemeClr val="tx1"/>
              </a:buClr>
              <a:buSzPct val="100000"/>
              <a:buFont typeface="Univers for KPMG Light" panose="020B0403020202020204" pitchFamily="34" charset="0"/>
              <a:buChar char="—"/>
            </a:pPr>
            <a:r>
              <a:rPr lang="en-US" sz="900" dirty="0" smtClean="0"/>
              <a:t>Relevance to core business</a:t>
            </a:r>
          </a:p>
          <a:p>
            <a:pPr marL="180975" lvl="1" indent="-179388" eaLnBrk="0" hangingPunct="0">
              <a:spcAft>
                <a:spcPts val="200"/>
              </a:spcAft>
              <a:buClr>
                <a:schemeClr val="tx1"/>
              </a:buClr>
              <a:buSzPct val="100000"/>
              <a:buFont typeface="Univers for KPMG Light" panose="020B0403020202020204" pitchFamily="34" charset="0"/>
              <a:buChar char="—"/>
            </a:pPr>
            <a:r>
              <a:rPr lang="en-US" sz="900" dirty="0" smtClean="0"/>
              <a:t>Competing with customers</a:t>
            </a:r>
          </a:p>
        </p:txBody>
      </p:sp>
      <p:sp>
        <p:nvSpPr>
          <p:cNvPr id="119" name="Rectangle 108"/>
          <p:cNvSpPr>
            <a:spLocks noChangeArrowheads="1"/>
          </p:cNvSpPr>
          <p:nvPr/>
        </p:nvSpPr>
        <p:spPr bwMode="auto">
          <a:xfrm>
            <a:off x="488950" y="4622121"/>
            <a:ext cx="2196000" cy="751800"/>
          </a:xfrm>
          <a:prstGeom prst="rect">
            <a:avLst/>
          </a:prstGeom>
          <a:noFill/>
          <a:ln w="9525">
            <a:solidFill>
              <a:schemeClr val="tx2"/>
            </a:solidFill>
            <a:miter lim="800000"/>
            <a:headEnd/>
            <a:tailEnd/>
          </a:ln>
        </p:spPr>
        <p:txBody>
          <a:bodyPr lIns="54000" tIns="54000" rIns="54000" bIns="54000"/>
          <a:lstStyle/>
          <a:p>
            <a:pPr marL="180975" lvl="1" indent="-179388" eaLnBrk="0" hangingPunct="0">
              <a:spcAft>
                <a:spcPts val="200"/>
              </a:spcAft>
              <a:buClr>
                <a:schemeClr val="tx1"/>
              </a:buClr>
              <a:buSzPct val="100000"/>
              <a:buFont typeface="Univers for KPMG Light" panose="020B0403020202020204" pitchFamily="34" charset="0"/>
              <a:buChar char="—"/>
            </a:pPr>
            <a:r>
              <a:rPr lang="en-US" sz="900" dirty="0" smtClean="0"/>
              <a:t>Financial capacity</a:t>
            </a:r>
          </a:p>
          <a:p>
            <a:pPr marL="180975" lvl="1" indent="-179388" eaLnBrk="0" hangingPunct="0">
              <a:spcAft>
                <a:spcPts val="200"/>
              </a:spcAft>
              <a:buClr>
                <a:schemeClr val="tx1"/>
              </a:buClr>
              <a:buSzPct val="100000"/>
              <a:buFont typeface="Univers for KPMG Light" panose="020B0403020202020204" pitchFamily="34" charset="0"/>
              <a:buChar char="—"/>
            </a:pPr>
            <a:r>
              <a:rPr lang="en-US" sz="900" dirty="0" smtClean="0">
                <a:solidFill>
                  <a:schemeClr val="tx1"/>
                </a:solidFill>
              </a:rPr>
              <a:t>Antitrust issues</a:t>
            </a:r>
          </a:p>
          <a:p>
            <a:pPr marL="180975" lvl="1" indent="-179388" eaLnBrk="0" hangingPunct="0">
              <a:spcAft>
                <a:spcPts val="200"/>
              </a:spcAft>
              <a:buClr>
                <a:schemeClr val="tx1"/>
              </a:buClr>
              <a:buSzPct val="100000"/>
              <a:buFont typeface="Univers for KPMG Light" panose="020B0403020202020204" pitchFamily="34" charset="0"/>
              <a:buChar char="—"/>
            </a:pPr>
            <a:r>
              <a:rPr lang="en-US" sz="900" dirty="0" smtClean="0"/>
              <a:t>Product cannibalization</a:t>
            </a:r>
            <a:endParaRPr lang="en-US" sz="900" dirty="0">
              <a:solidFill>
                <a:schemeClr val="tx1"/>
              </a:solidFill>
            </a:endParaRPr>
          </a:p>
        </p:txBody>
      </p:sp>
      <p:sp>
        <p:nvSpPr>
          <p:cNvPr id="120" name="Text Box 36"/>
          <p:cNvSpPr txBox="1">
            <a:spLocks noChangeArrowheads="1"/>
          </p:cNvSpPr>
          <p:nvPr/>
        </p:nvSpPr>
        <p:spPr bwMode="auto">
          <a:xfrm>
            <a:off x="1594397" y="1716395"/>
            <a:ext cx="1099230" cy="886664"/>
          </a:xfrm>
          <a:prstGeom prst="rect">
            <a:avLst/>
          </a:prstGeom>
          <a:noFill/>
          <a:ln w="6350" algn="ctr">
            <a:noFill/>
            <a:miter lim="800000"/>
            <a:headEnd/>
            <a:tailEnd/>
          </a:ln>
        </p:spPr>
        <p:txBody>
          <a:bodyPr lIns="54000" tIns="54000" rIns="54000" bIns="54000" anchor="b"/>
          <a:lstStyle/>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endParaRPr lang="en-US" sz="900" dirty="0"/>
          </a:p>
        </p:txBody>
      </p:sp>
      <p:sp>
        <p:nvSpPr>
          <p:cNvPr id="121" name="Text Box 36"/>
          <p:cNvSpPr txBox="1">
            <a:spLocks noChangeArrowheads="1"/>
          </p:cNvSpPr>
          <p:nvPr/>
        </p:nvSpPr>
        <p:spPr bwMode="auto">
          <a:xfrm>
            <a:off x="1593757" y="2677526"/>
            <a:ext cx="1099230" cy="887156"/>
          </a:xfrm>
          <a:prstGeom prst="rect">
            <a:avLst/>
          </a:prstGeom>
          <a:noFill/>
          <a:ln w="6350" algn="ctr">
            <a:noFill/>
            <a:miter lim="800000"/>
            <a:headEnd/>
            <a:tailEnd/>
          </a:ln>
        </p:spPr>
        <p:txBody>
          <a:bodyPr lIns="54000" tIns="54000" rIns="54000" bIns="54000"/>
          <a:lstStyle/>
          <a:p>
            <a:pPr marL="177800" lvl="1" indent="-152400">
              <a:lnSpc>
                <a:spcPct val="90000"/>
              </a:lnSpc>
              <a:spcBef>
                <a:spcPts val="200"/>
              </a:spcBef>
              <a:buClr>
                <a:schemeClr val="tx2"/>
              </a:buClr>
              <a:buSzPct val="85000"/>
              <a:buFont typeface="Wingdings" pitchFamily="2" charset="2"/>
              <a:buChar char="l"/>
            </a:pPr>
            <a:endParaRPr lang="en-US" sz="900" dirty="0" smtClean="0"/>
          </a:p>
        </p:txBody>
      </p:sp>
      <p:sp>
        <p:nvSpPr>
          <p:cNvPr id="122" name="Text Box 36"/>
          <p:cNvSpPr txBox="1">
            <a:spLocks noChangeArrowheads="1"/>
          </p:cNvSpPr>
          <p:nvPr/>
        </p:nvSpPr>
        <p:spPr bwMode="auto">
          <a:xfrm>
            <a:off x="5952412" y="2680623"/>
            <a:ext cx="1236714" cy="838432"/>
          </a:xfrm>
          <a:prstGeom prst="rect">
            <a:avLst/>
          </a:prstGeom>
          <a:noFill/>
          <a:ln w="6350" algn="ctr">
            <a:noFill/>
            <a:miter lim="800000"/>
            <a:headEnd/>
            <a:tailEnd/>
          </a:ln>
        </p:spPr>
        <p:txBody>
          <a:bodyPr lIns="54000" tIns="54000" rIns="54000" bIns="54000" anchor="b"/>
          <a:lstStyle/>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endParaRPr lang="en-US" sz="900" dirty="0"/>
          </a:p>
        </p:txBody>
      </p:sp>
      <p:sp>
        <p:nvSpPr>
          <p:cNvPr id="123" name="Text Box 36"/>
          <p:cNvSpPr txBox="1">
            <a:spLocks noChangeArrowheads="1"/>
          </p:cNvSpPr>
          <p:nvPr/>
        </p:nvSpPr>
        <p:spPr bwMode="auto">
          <a:xfrm>
            <a:off x="1593757" y="2680623"/>
            <a:ext cx="1099230" cy="838432"/>
          </a:xfrm>
          <a:prstGeom prst="rect">
            <a:avLst/>
          </a:prstGeom>
          <a:noFill/>
          <a:ln w="6350" algn="ctr">
            <a:noFill/>
            <a:miter lim="800000"/>
            <a:headEnd/>
            <a:tailEnd/>
          </a:ln>
        </p:spPr>
        <p:txBody>
          <a:bodyPr lIns="54000" tIns="54000" rIns="54000" bIns="54000" anchor="b"/>
          <a:lstStyle/>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a:t>
            </a:r>
            <a:endParaRPr lang="en-US" sz="900" dirty="0" smtClean="0">
              <a:solidFill>
                <a:srgbClr val="FF0000"/>
              </a:solidFill>
            </a:endParaRPr>
          </a:p>
        </p:txBody>
      </p:sp>
      <p:sp>
        <p:nvSpPr>
          <p:cNvPr id="124" name="Text Box 36"/>
          <p:cNvSpPr txBox="1">
            <a:spLocks noChangeArrowheads="1"/>
          </p:cNvSpPr>
          <p:nvPr/>
        </p:nvSpPr>
        <p:spPr bwMode="auto">
          <a:xfrm>
            <a:off x="8326006" y="1716395"/>
            <a:ext cx="1099230" cy="886664"/>
          </a:xfrm>
          <a:prstGeom prst="rect">
            <a:avLst/>
          </a:prstGeom>
          <a:noFill/>
          <a:ln w="6350" algn="ctr">
            <a:noFill/>
            <a:miter lim="800000"/>
            <a:headEnd/>
            <a:tailEnd/>
          </a:ln>
        </p:spPr>
        <p:txBody>
          <a:bodyPr lIns="54000" tIns="54000" rIns="54000" bIns="54000" anchor="b"/>
          <a:lstStyle/>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endParaRPr lang="en-US" sz="900" dirty="0"/>
          </a:p>
        </p:txBody>
      </p:sp>
      <p:sp>
        <p:nvSpPr>
          <p:cNvPr id="125" name="Line 130"/>
          <p:cNvSpPr>
            <a:spLocks noChangeShapeType="1"/>
          </p:cNvSpPr>
          <p:nvPr/>
        </p:nvSpPr>
        <p:spPr bwMode="auto">
          <a:xfrm rot="5400000">
            <a:off x="6330402" y="2712633"/>
            <a:ext cx="1764000" cy="0"/>
          </a:xfrm>
          <a:prstGeom prst="line">
            <a:avLst/>
          </a:prstGeom>
          <a:noFill/>
          <a:ln w="6350">
            <a:solidFill>
              <a:srgbClr val="747678"/>
            </a:solidFill>
            <a:prstDash val="dash"/>
            <a:round/>
            <a:headEnd/>
            <a:tailEnd/>
          </a:ln>
        </p:spPr>
        <p:txBody>
          <a:bodyPr/>
          <a:lstStyle/>
          <a:p>
            <a:endParaRPr lang="en-US" dirty="0"/>
          </a:p>
        </p:txBody>
      </p:sp>
      <p:sp>
        <p:nvSpPr>
          <p:cNvPr id="126" name="Text Box 36"/>
          <p:cNvSpPr txBox="1">
            <a:spLocks noChangeArrowheads="1"/>
          </p:cNvSpPr>
          <p:nvPr/>
        </p:nvSpPr>
        <p:spPr bwMode="auto">
          <a:xfrm>
            <a:off x="5952412" y="1716395"/>
            <a:ext cx="1236714" cy="886664"/>
          </a:xfrm>
          <a:prstGeom prst="rect">
            <a:avLst/>
          </a:prstGeom>
          <a:noFill/>
          <a:ln w="6350" algn="ctr">
            <a:noFill/>
            <a:miter lim="800000"/>
            <a:headEnd/>
            <a:tailEnd/>
          </a:ln>
        </p:spPr>
        <p:txBody>
          <a:bodyPr lIns="54000" tIns="54000" rIns="54000" bIns="54000" anchor="b"/>
          <a:lstStyle/>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endParaRPr lang="en-US" sz="900" dirty="0"/>
          </a:p>
        </p:txBody>
      </p:sp>
      <p:sp>
        <p:nvSpPr>
          <p:cNvPr id="127" name="Text Box 43"/>
          <p:cNvSpPr txBox="1">
            <a:spLocks noChangeArrowheads="1"/>
          </p:cNvSpPr>
          <p:nvPr/>
        </p:nvSpPr>
        <p:spPr bwMode="auto">
          <a:xfrm>
            <a:off x="2679443" y="2680623"/>
            <a:ext cx="1094613" cy="886664"/>
          </a:xfrm>
          <a:prstGeom prst="rect">
            <a:avLst/>
          </a:prstGeom>
          <a:noFill/>
          <a:ln w="6350" algn="ctr">
            <a:noFill/>
            <a:miter lim="800000"/>
            <a:headEnd/>
            <a:tailEnd/>
          </a:ln>
        </p:spPr>
        <p:txBody>
          <a:bodyPr lIns="54000" tIns="54000" rIns="54000" bIns="54000"/>
          <a:lstStyle/>
          <a:p>
            <a:pPr marL="25400" lvl="1">
              <a:lnSpc>
                <a:spcPct val="90000"/>
              </a:lnSpc>
              <a:spcBef>
                <a:spcPts val="200"/>
              </a:spcBef>
              <a:buClr>
                <a:schemeClr val="tx1"/>
              </a:buClr>
              <a:buSzPct val="100000"/>
            </a:pPr>
            <a:r>
              <a:rPr lang="en-US" sz="900" b="1" dirty="0" smtClean="0"/>
              <a:t>Priority II</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endParaRPr lang="en-US" sz="900" dirty="0"/>
          </a:p>
        </p:txBody>
      </p:sp>
      <p:sp>
        <p:nvSpPr>
          <p:cNvPr id="128" name="Text Box 43"/>
          <p:cNvSpPr txBox="1">
            <a:spLocks noChangeArrowheads="1"/>
          </p:cNvSpPr>
          <p:nvPr/>
        </p:nvSpPr>
        <p:spPr bwMode="auto">
          <a:xfrm>
            <a:off x="3693024" y="1716395"/>
            <a:ext cx="1094613" cy="886664"/>
          </a:xfrm>
          <a:prstGeom prst="rect">
            <a:avLst/>
          </a:prstGeom>
          <a:noFill/>
          <a:ln w="6350" algn="ctr">
            <a:noFill/>
            <a:miter lim="800000"/>
            <a:headEnd/>
            <a:tailEnd/>
          </a:ln>
        </p:spPr>
        <p:txBody>
          <a:bodyPr lIns="54000" tIns="54000" rIns="54000" bIns="54000" anchor="b"/>
          <a:lstStyle/>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endParaRPr lang="en-US" sz="900" dirty="0"/>
          </a:p>
        </p:txBody>
      </p:sp>
      <p:sp>
        <p:nvSpPr>
          <p:cNvPr id="129" name="Text Box 36"/>
          <p:cNvSpPr txBox="1">
            <a:spLocks noChangeArrowheads="1"/>
          </p:cNvSpPr>
          <p:nvPr/>
        </p:nvSpPr>
        <p:spPr bwMode="auto">
          <a:xfrm>
            <a:off x="3693024" y="2680623"/>
            <a:ext cx="1099230" cy="838432"/>
          </a:xfrm>
          <a:prstGeom prst="rect">
            <a:avLst/>
          </a:prstGeom>
          <a:noFill/>
          <a:ln w="6350" algn="ctr">
            <a:noFill/>
            <a:miter lim="800000"/>
            <a:headEnd/>
            <a:tailEnd/>
          </a:ln>
        </p:spPr>
        <p:txBody>
          <a:bodyPr lIns="54000" tIns="54000" rIns="54000" bIns="54000" anchor="b"/>
          <a:lstStyle/>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p>
          <a:p>
            <a:pPr marL="196850" lvl="1" indent="-171450">
              <a:lnSpc>
                <a:spcPct val="95000"/>
              </a:lnSpc>
              <a:spcBef>
                <a:spcPts val="200"/>
              </a:spcBef>
              <a:buClr>
                <a:schemeClr val="tx1"/>
              </a:buClr>
              <a:buSzPct val="100000"/>
              <a:buFont typeface="Univers for KPMG Light" panose="020B0403020202020204" pitchFamily="34" charset="0"/>
              <a:buChar char="—"/>
            </a:pPr>
            <a:r>
              <a:rPr lang="en-US" sz="900" dirty="0" smtClean="0"/>
              <a:t>name </a:t>
            </a:r>
            <a:endParaRPr lang="en-US" sz="900" dirty="0"/>
          </a:p>
        </p:txBody>
      </p:sp>
      <p:sp>
        <p:nvSpPr>
          <p:cNvPr id="136" name="Rectangle 98"/>
          <p:cNvSpPr>
            <a:spLocks/>
          </p:cNvSpPr>
          <p:nvPr/>
        </p:nvSpPr>
        <p:spPr>
          <a:xfrm>
            <a:off x="488950" y="1423038"/>
            <a:ext cx="2196000"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spcBef>
                <a:spcPct val="40000"/>
              </a:spcBef>
            </a:pPr>
            <a:r>
              <a:rPr lang="en-US" sz="900" b="1" dirty="0" smtClean="0">
                <a:solidFill>
                  <a:schemeClr val="bg1"/>
                </a:solidFill>
              </a:rPr>
              <a:t>Fan wheel/component manufacturers</a:t>
            </a:r>
            <a:endParaRPr lang="en-US" sz="900" b="1" dirty="0">
              <a:solidFill>
                <a:schemeClr val="bg1"/>
              </a:solidFill>
            </a:endParaRPr>
          </a:p>
        </p:txBody>
      </p:sp>
      <p:sp>
        <p:nvSpPr>
          <p:cNvPr id="138" name="Rectangle 98"/>
          <p:cNvSpPr/>
          <p:nvPr/>
        </p:nvSpPr>
        <p:spPr>
          <a:xfrm>
            <a:off x="2735302" y="1423038"/>
            <a:ext cx="2196000" cy="288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spcBef>
                <a:spcPct val="40000"/>
              </a:spcBef>
            </a:pPr>
            <a:r>
              <a:rPr lang="en-US" sz="900" b="1" dirty="0" smtClean="0">
                <a:solidFill>
                  <a:schemeClr val="bg1"/>
                </a:solidFill>
              </a:rPr>
              <a:t>Fan motor manufacturers</a:t>
            </a:r>
            <a:endParaRPr lang="en-US" sz="900" b="1" dirty="0">
              <a:solidFill>
                <a:schemeClr val="bg1"/>
              </a:solidFill>
            </a:endParaRPr>
          </a:p>
        </p:txBody>
      </p:sp>
      <p:sp>
        <p:nvSpPr>
          <p:cNvPr id="139" name="Rectangle 98"/>
          <p:cNvSpPr/>
          <p:nvPr/>
        </p:nvSpPr>
        <p:spPr>
          <a:xfrm>
            <a:off x="7228006" y="1423038"/>
            <a:ext cx="2196000"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spcBef>
                <a:spcPct val="40000"/>
              </a:spcBef>
            </a:pPr>
            <a:r>
              <a:rPr lang="en-US" sz="900" b="1" dirty="0" smtClean="0">
                <a:solidFill>
                  <a:schemeClr val="bg1"/>
                </a:solidFill>
              </a:rPr>
              <a:t>Industrial conglomerates</a:t>
            </a:r>
            <a:endParaRPr lang="en-US" sz="900" b="1" dirty="0">
              <a:solidFill>
                <a:schemeClr val="bg1"/>
              </a:solidFill>
            </a:endParaRPr>
          </a:p>
        </p:txBody>
      </p:sp>
      <p:sp>
        <p:nvSpPr>
          <p:cNvPr id="140" name="Rectangle 98"/>
          <p:cNvSpPr/>
          <p:nvPr/>
        </p:nvSpPr>
        <p:spPr>
          <a:xfrm>
            <a:off x="4981654" y="1423038"/>
            <a:ext cx="2196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spcBef>
                <a:spcPct val="40000"/>
              </a:spcBef>
            </a:pPr>
            <a:r>
              <a:rPr lang="en-US" sz="900" b="1" dirty="0" smtClean="0">
                <a:solidFill>
                  <a:schemeClr val="bg1"/>
                </a:solidFill>
              </a:rPr>
              <a:t>Air treatment solution providers</a:t>
            </a:r>
            <a:endParaRPr lang="en-US" sz="900" b="1" dirty="0">
              <a:solidFill>
                <a:schemeClr val="bg1"/>
              </a:solidFill>
            </a:endParaRPr>
          </a:p>
        </p:txBody>
      </p:sp>
    </p:spTree>
    <p:extLst>
      <p:ext uri="{BB962C8B-B14F-4D97-AF65-F5344CB8AC3E}">
        <p14:creationId xmlns:p14="http://schemas.microsoft.com/office/powerpoint/2010/main" val="3645102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Transaction rationale for “Priority I” fan wheel/component manufacturers</a:t>
            </a:r>
            <a:endParaRPr lang="en-US" dirty="0"/>
          </a:p>
        </p:txBody>
      </p:sp>
      <p:sp>
        <p:nvSpPr>
          <p:cNvPr id="7" name="Textplatzhalter 6"/>
          <p:cNvSpPr>
            <a:spLocks noGrp="1"/>
          </p:cNvSpPr>
          <p:nvPr>
            <p:ph type="body" sz="quarter" idx="11"/>
          </p:nvPr>
        </p:nvSpPr>
        <p:spPr/>
        <p:txBody>
          <a:bodyPr/>
          <a:lstStyle/>
          <a:p>
            <a:r>
              <a:rPr lang="en-US" dirty="0"/>
              <a:t>Potential Buyer </a:t>
            </a:r>
            <a:r>
              <a:rPr lang="en-US" dirty="0" smtClean="0"/>
              <a:t>Analysis </a:t>
            </a:r>
            <a:r>
              <a:rPr lang="en-US" dirty="0"/>
              <a:t>– Example Investor Clustering</a:t>
            </a:r>
          </a:p>
        </p:txBody>
      </p:sp>
      <p:cxnSp>
        <p:nvCxnSpPr>
          <p:cNvPr id="52" name="Straight Connector 152"/>
          <p:cNvCxnSpPr/>
          <p:nvPr/>
        </p:nvCxnSpPr>
        <p:spPr>
          <a:xfrm>
            <a:off x="7607464" y="4754640"/>
            <a:ext cx="297864" cy="258536"/>
          </a:xfrm>
          <a:prstGeom prst="line">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53" name="Elbow Connector 182"/>
          <p:cNvCxnSpPr/>
          <p:nvPr/>
        </p:nvCxnSpPr>
        <p:spPr>
          <a:xfrm rot="5400000" flipH="1" flipV="1">
            <a:off x="6087296" y="2043015"/>
            <a:ext cx="972000" cy="2088000"/>
          </a:xfrm>
          <a:prstGeom prst="bentConnector3">
            <a:avLst>
              <a:gd name="adj1" fmla="val 53743"/>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54" name="Elbow Connector 38"/>
          <p:cNvCxnSpPr/>
          <p:nvPr/>
        </p:nvCxnSpPr>
        <p:spPr>
          <a:xfrm rot="5400000" flipH="1" flipV="1">
            <a:off x="5439088" y="2013511"/>
            <a:ext cx="1044000" cy="1728000"/>
          </a:xfrm>
          <a:prstGeom prst="bentConnector3">
            <a:avLst>
              <a:gd name="adj1" fmla="val 42962"/>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154"/>
          <p:cNvCxnSpPr/>
          <p:nvPr/>
        </p:nvCxnSpPr>
        <p:spPr>
          <a:xfrm flipH="1">
            <a:off x="5195056" y="4747992"/>
            <a:ext cx="2376000" cy="0"/>
          </a:xfrm>
          <a:prstGeom prst="line">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56" name="Elbow Connector 137"/>
          <p:cNvCxnSpPr>
            <a:stCxn id="276" idx="1"/>
            <a:endCxn id="85" idx="4"/>
          </p:cNvCxnSpPr>
          <p:nvPr/>
        </p:nvCxnSpPr>
        <p:spPr>
          <a:xfrm rot="10800000">
            <a:off x="4286780" y="4293095"/>
            <a:ext cx="1754712" cy="1140212"/>
          </a:xfrm>
          <a:prstGeom prst="bentConnector2">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57" name="Elbow Connector 84"/>
          <p:cNvCxnSpPr>
            <a:stCxn id="275" idx="0"/>
          </p:cNvCxnSpPr>
          <p:nvPr/>
        </p:nvCxnSpPr>
        <p:spPr>
          <a:xfrm rot="5400000" flipH="1" flipV="1">
            <a:off x="3080778" y="4221231"/>
            <a:ext cx="849957" cy="812664"/>
          </a:xfrm>
          <a:prstGeom prst="bentConnector3">
            <a:avLst>
              <a:gd name="adj1" fmla="val 25794"/>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grpSp>
        <p:nvGrpSpPr>
          <p:cNvPr id="60" name="Group 50"/>
          <p:cNvGrpSpPr/>
          <p:nvPr/>
        </p:nvGrpSpPr>
        <p:grpSpPr>
          <a:xfrm>
            <a:off x="2299182" y="2440552"/>
            <a:ext cx="5307636" cy="2356600"/>
            <a:chOff x="1640632" y="2132856"/>
            <a:chExt cx="6605072" cy="2932664"/>
          </a:xfrm>
        </p:grpSpPr>
        <p:sp>
          <p:nvSpPr>
            <p:cNvPr id="61" name="Freeform 43"/>
            <p:cNvSpPr/>
            <p:nvPr/>
          </p:nvSpPr>
          <p:spPr>
            <a:xfrm>
              <a:off x="3070410" y="2695557"/>
              <a:ext cx="3765180" cy="2369963"/>
            </a:xfrm>
            <a:custGeom>
              <a:avLst/>
              <a:gdLst>
                <a:gd name="connsiteX0" fmla="*/ 11471 w 2530167"/>
                <a:gd name="connsiteY0" fmla="*/ 711199 h 1048773"/>
                <a:gd name="connsiteX1" fmla="*/ 1211006 w 2530167"/>
                <a:gd name="connsiteY1" fmla="*/ 3277 h 1048773"/>
                <a:gd name="connsiteX2" fmla="*/ 2518696 w 2530167"/>
                <a:gd name="connsiteY2" fmla="*/ 730864 h 1048773"/>
                <a:gd name="connsiteX3" fmla="*/ 1279832 w 2530167"/>
                <a:gd name="connsiteY3" fmla="*/ 1045496 h 1048773"/>
                <a:gd name="connsiteX4" fmla="*/ 11471 w 2530167"/>
                <a:gd name="connsiteY4" fmla="*/ 711199 h 1048773"/>
                <a:gd name="connsiteX0" fmla="*/ 11471 w 2372960"/>
                <a:gd name="connsiteY0" fmla="*/ 701185 h 1052779"/>
                <a:gd name="connsiteX1" fmla="*/ 1053799 w 2372960"/>
                <a:gd name="connsiteY1" fmla="*/ 5280 h 1052779"/>
                <a:gd name="connsiteX2" fmla="*/ 2361489 w 2372960"/>
                <a:gd name="connsiteY2" fmla="*/ 732867 h 1052779"/>
                <a:gd name="connsiteX3" fmla="*/ 1122625 w 2372960"/>
                <a:gd name="connsiteY3" fmla="*/ 1047499 h 1052779"/>
                <a:gd name="connsiteX4" fmla="*/ 11471 w 2372960"/>
                <a:gd name="connsiteY4" fmla="*/ 701185 h 1052779"/>
                <a:gd name="connsiteX0" fmla="*/ 0 w 2361489"/>
                <a:gd name="connsiteY0" fmla="*/ 701185 h 1052779"/>
                <a:gd name="connsiteX1" fmla="*/ 1042328 w 2361489"/>
                <a:gd name="connsiteY1" fmla="*/ 5280 h 1052779"/>
                <a:gd name="connsiteX2" fmla="*/ 2350018 w 2361489"/>
                <a:gd name="connsiteY2" fmla="*/ 732867 h 1052779"/>
                <a:gd name="connsiteX3" fmla="*/ 1111154 w 2361489"/>
                <a:gd name="connsiteY3" fmla="*/ 1047499 h 1052779"/>
                <a:gd name="connsiteX4" fmla="*/ 0 w 2361489"/>
                <a:gd name="connsiteY4" fmla="*/ 701185 h 1052779"/>
                <a:gd name="connsiteX0" fmla="*/ 4924 w 2366413"/>
                <a:gd name="connsiteY0" fmla="*/ 701185 h 1052779"/>
                <a:gd name="connsiteX1" fmla="*/ 1047252 w 2366413"/>
                <a:gd name="connsiteY1" fmla="*/ 5280 h 1052779"/>
                <a:gd name="connsiteX2" fmla="*/ 2354942 w 2366413"/>
                <a:gd name="connsiteY2" fmla="*/ 732867 h 1052779"/>
                <a:gd name="connsiteX3" fmla="*/ 1116078 w 2366413"/>
                <a:gd name="connsiteY3" fmla="*/ 1047499 h 1052779"/>
                <a:gd name="connsiteX4" fmla="*/ 4924 w 2366413"/>
                <a:gd name="connsiteY4" fmla="*/ 701185 h 1052779"/>
                <a:gd name="connsiteX0" fmla="*/ 0 w 2361489"/>
                <a:gd name="connsiteY0" fmla="*/ 701185 h 1052779"/>
                <a:gd name="connsiteX1" fmla="*/ 1042328 w 2361489"/>
                <a:gd name="connsiteY1" fmla="*/ 5280 h 1052779"/>
                <a:gd name="connsiteX2" fmla="*/ 2350018 w 2361489"/>
                <a:gd name="connsiteY2" fmla="*/ 732867 h 1052779"/>
                <a:gd name="connsiteX3" fmla="*/ 1111154 w 2361489"/>
                <a:gd name="connsiteY3" fmla="*/ 1047499 h 1052779"/>
                <a:gd name="connsiteX4" fmla="*/ 0 w 2361489"/>
                <a:gd name="connsiteY4" fmla="*/ 701185 h 1052779"/>
                <a:gd name="connsiteX0" fmla="*/ 0 w 2148056"/>
                <a:gd name="connsiteY0" fmla="*/ 695905 h 1042219"/>
                <a:gd name="connsiteX1" fmla="*/ 1042328 w 2148056"/>
                <a:gd name="connsiteY1" fmla="*/ 0 h 1042219"/>
                <a:gd name="connsiteX2" fmla="*/ 2136585 w 2148056"/>
                <a:gd name="connsiteY2" fmla="*/ 695905 h 1042219"/>
                <a:gd name="connsiteX3" fmla="*/ 1111154 w 2148056"/>
                <a:gd name="connsiteY3" fmla="*/ 1042219 h 1042219"/>
                <a:gd name="connsiteX4" fmla="*/ 0 w 2148056"/>
                <a:gd name="connsiteY4" fmla="*/ 695905 h 1042219"/>
                <a:gd name="connsiteX0" fmla="*/ 0 w 2148056"/>
                <a:gd name="connsiteY0" fmla="*/ 695905 h 1042219"/>
                <a:gd name="connsiteX1" fmla="*/ 1042328 w 2148056"/>
                <a:gd name="connsiteY1" fmla="*/ 0 h 1042219"/>
                <a:gd name="connsiteX2" fmla="*/ 2136585 w 2148056"/>
                <a:gd name="connsiteY2" fmla="*/ 695905 h 1042219"/>
                <a:gd name="connsiteX3" fmla="*/ 1111154 w 2148056"/>
                <a:gd name="connsiteY3" fmla="*/ 1042219 h 1042219"/>
                <a:gd name="connsiteX4" fmla="*/ 0 w 2148056"/>
                <a:gd name="connsiteY4" fmla="*/ 695905 h 1042219"/>
                <a:gd name="connsiteX0" fmla="*/ 0 w 2148056"/>
                <a:gd name="connsiteY0" fmla="*/ 695905 h 1033548"/>
                <a:gd name="connsiteX1" fmla="*/ 1042328 w 2148056"/>
                <a:gd name="connsiteY1" fmla="*/ 0 h 1033548"/>
                <a:gd name="connsiteX2" fmla="*/ 2136585 w 2148056"/>
                <a:gd name="connsiteY2" fmla="*/ 695905 h 1033548"/>
                <a:gd name="connsiteX3" fmla="*/ 1034249 w 2148056"/>
                <a:gd name="connsiteY3" fmla="*/ 1033548 h 1033548"/>
                <a:gd name="connsiteX4" fmla="*/ 0 w 2148056"/>
                <a:gd name="connsiteY4" fmla="*/ 695905 h 1033548"/>
                <a:gd name="connsiteX0" fmla="*/ 0 w 2148056"/>
                <a:gd name="connsiteY0" fmla="*/ 695905 h 1033548"/>
                <a:gd name="connsiteX1" fmla="*/ 1042328 w 2148056"/>
                <a:gd name="connsiteY1" fmla="*/ 0 h 1033548"/>
                <a:gd name="connsiteX2" fmla="*/ 2136585 w 2148056"/>
                <a:gd name="connsiteY2" fmla="*/ 695905 h 1033548"/>
                <a:gd name="connsiteX3" fmla="*/ 1034249 w 2148056"/>
                <a:gd name="connsiteY3" fmla="*/ 1033548 h 1033548"/>
                <a:gd name="connsiteX4" fmla="*/ 0 w 2148056"/>
                <a:gd name="connsiteY4" fmla="*/ 695905 h 1033548"/>
                <a:gd name="connsiteX0" fmla="*/ 0 w 2079969"/>
                <a:gd name="connsiteY0" fmla="*/ 697280 h 1034923"/>
                <a:gd name="connsiteX1" fmla="*/ 1042328 w 2079969"/>
                <a:gd name="connsiteY1" fmla="*/ 1375 h 1034923"/>
                <a:gd name="connsiteX2" fmla="*/ 2068498 w 2079969"/>
                <a:gd name="connsiteY2" fmla="*/ 689032 h 1034923"/>
                <a:gd name="connsiteX3" fmla="*/ 1034249 w 2079969"/>
                <a:gd name="connsiteY3" fmla="*/ 1034923 h 1034923"/>
                <a:gd name="connsiteX4" fmla="*/ 0 w 2079969"/>
                <a:gd name="connsiteY4" fmla="*/ 697280 h 1034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969" h="1034923">
                  <a:moveTo>
                    <a:pt x="0" y="697280"/>
                  </a:moveTo>
                  <a:cubicBezTo>
                    <a:pt x="17543" y="447709"/>
                    <a:pt x="697578" y="2750"/>
                    <a:pt x="1042328" y="1375"/>
                  </a:cubicBezTo>
                  <a:cubicBezTo>
                    <a:pt x="1387078" y="0"/>
                    <a:pt x="2077201" y="511233"/>
                    <a:pt x="2068498" y="689032"/>
                  </a:cubicBezTo>
                  <a:cubicBezTo>
                    <a:pt x="2079969" y="862735"/>
                    <a:pt x="1391682" y="1030688"/>
                    <a:pt x="1034249" y="1034923"/>
                  </a:cubicBezTo>
                  <a:cubicBezTo>
                    <a:pt x="678152" y="1034923"/>
                    <a:pt x="11471" y="870983"/>
                    <a:pt x="0" y="697280"/>
                  </a:cubicBezTo>
                  <a:close/>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47"/>
            <p:cNvSpPr/>
            <p:nvPr/>
          </p:nvSpPr>
          <p:spPr>
            <a:xfrm>
              <a:off x="1640632" y="4057408"/>
              <a:ext cx="1368152" cy="5040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Ventilators</a:t>
              </a:r>
              <a:endParaRPr lang="en-US" sz="900" b="1" dirty="0"/>
            </a:p>
          </p:txBody>
        </p:sp>
        <p:sp>
          <p:nvSpPr>
            <p:cNvPr id="63" name="Oval 48"/>
            <p:cNvSpPr/>
            <p:nvPr/>
          </p:nvSpPr>
          <p:spPr>
            <a:xfrm>
              <a:off x="6877552" y="4057408"/>
              <a:ext cx="1368152" cy="50405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Fan Con-</a:t>
              </a:r>
              <a:r>
                <a:rPr lang="en-US" sz="900" b="1" dirty="0" err="1" smtClean="0"/>
                <a:t>trollers</a:t>
              </a:r>
              <a:endParaRPr lang="en-US" sz="900" b="1" dirty="0"/>
            </a:p>
          </p:txBody>
        </p:sp>
        <p:sp>
          <p:nvSpPr>
            <p:cNvPr id="64" name="Oval 49"/>
            <p:cNvSpPr/>
            <p:nvPr/>
          </p:nvSpPr>
          <p:spPr>
            <a:xfrm>
              <a:off x="4268924" y="2132856"/>
              <a:ext cx="1368152" cy="50405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Fan Motors</a:t>
              </a:r>
              <a:endParaRPr lang="en-US" sz="900" b="1" dirty="0"/>
            </a:p>
          </p:txBody>
        </p:sp>
      </p:grpSp>
      <p:sp>
        <p:nvSpPr>
          <p:cNvPr id="65" name="Oval 48"/>
          <p:cNvSpPr>
            <a:spLocks noChangeAspect="1" noChangeArrowheads="1"/>
          </p:cNvSpPr>
          <p:nvPr/>
        </p:nvSpPr>
        <p:spPr bwMode="auto">
          <a:xfrm rot="10800000" flipV="1">
            <a:off x="3621145" y="3175773"/>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sp>
        <p:nvSpPr>
          <p:cNvPr id="85" name="Oval 48"/>
          <p:cNvSpPr>
            <a:spLocks noChangeAspect="1" noChangeArrowheads="1"/>
          </p:cNvSpPr>
          <p:nvPr/>
        </p:nvSpPr>
        <p:spPr bwMode="auto">
          <a:xfrm rot="10800000" flipV="1">
            <a:off x="4016897" y="3751837"/>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cxnSp>
        <p:nvCxnSpPr>
          <p:cNvPr id="86" name="Elbow Connector 53"/>
          <p:cNvCxnSpPr>
            <a:stCxn id="273" idx="3"/>
            <a:endCxn id="101" idx="6"/>
          </p:cNvCxnSpPr>
          <p:nvPr/>
        </p:nvCxnSpPr>
        <p:spPr>
          <a:xfrm flipV="1">
            <a:off x="2107072" y="3843645"/>
            <a:ext cx="1045729" cy="334317"/>
          </a:xfrm>
          <a:prstGeom prst="bentConnector3">
            <a:avLst>
              <a:gd name="adj1" fmla="val 12109"/>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101" name="Oval 48"/>
          <p:cNvSpPr>
            <a:spLocks noChangeAspect="1" noChangeArrowheads="1"/>
          </p:cNvSpPr>
          <p:nvPr/>
        </p:nvSpPr>
        <p:spPr bwMode="auto">
          <a:xfrm rot="10800000" flipV="1">
            <a:off x="3152801" y="3573016"/>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sp>
        <p:nvSpPr>
          <p:cNvPr id="134" name="Oval 48"/>
          <p:cNvSpPr>
            <a:spLocks noChangeAspect="1" noChangeArrowheads="1"/>
          </p:cNvSpPr>
          <p:nvPr/>
        </p:nvSpPr>
        <p:spPr bwMode="auto">
          <a:xfrm rot="10800000" flipV="1">
            <a:off x="3333113" y="4183885"/>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sp>
        <p:nvSpPr>
          <p:cNvPr id="152" name="Oval 48"/>
          <p:cNvSpPr>
            <a:spLocks noChangeAspect="1" noChangeArrowheads="1"/>
          </p:cNvSpPr>
          <p:nvPr/>
        </p:nvSpPr>
        <p:spPr bwMode="auto">
          <a:xfrm rot="10800000" flipV="1">
            <a:off x="3981185" y="2996952"/>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cxnSp>
        <p:nvCxnSpPr>
          <p:cNvPr id="153" name="Elbow Connector 98"/>
          <p:cNvCxnSpPr>
            <a:stCxn id="271" idx="3"/>
            <a:endCxn id="65" idx="6"/>
          </p:cNvCxnSpPr>
          <p:nvPr/>
        </p:nvCxnSpPr>
        <p:spPr>
          <a:xfrm>
            <a:off x="2107072" y="3087169"/>
            <a:ext cx="1514073" cy="359233"/>
          </a:xfrm>
          <a:prstGeom prst="bentConnector3">
            <a:avLst>
              <a:gd name="adj1" fmla="val 50000"/>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154" name="Elbow Connector 70"/>
          <p:cNvCxnSpPr>
            <a:endCxn id="134" idx="6"/>
          </p:cNvCxnSpPr>
          <p:nvPr/>
        </p:nvCxnSpPr>
        <p:spPr>
          <a:xfrm flipV="1">
            <a:off x="2288704" y="4454514"/>
            <a:ext cx="1044409" cy="270631"/>
          </a:xfrm>
          <a:prstGeom prst="bentConnector3">
            <a:avLst>
              <a:gd name="adj1" fmla="val 50000"/>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156" name="Elbow Connector 120"/>
          <p:cNvCxnSpPr>
            <a:stCxn id="272" idx="2"/>
            <a:endCxn id="152" idx="0"/>
          </p:cNvCxnSpPr>
          <p:nvPr/>
        </p:nvCxnSpPr>
        <p:spPr>
          <a:xfrm rot="16200000" flipH="1">
            <a:off x="2549000" y="1294884"/>
            <a:ext cx="455756" cy="2948379"/>
          </a:xfrm>
          <a:prstGeom prst="bentConnector3">
            <a:avLst>
              <a:gd name="adj1" fmla="val 9873"/>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167" name="Oval 48"/>
          <p:cNvSpPr>
            <a:spLocks noChangeAspect="1" noChangeArrowheads="1"/>
          </p:cNvSpPr>
          <p:nvPr/>
        </p:nvSpPr>
        <p:spPr bwMode="auto">
          <a:xfrm rot="10800000" flipV="1">
            <a:off x="4426097" y="4486272"/>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sp>
        <p:nvSpPr>
          <p:cNvPr id="173" name="Oval 48"/>
          <p:cNvSpPr>
            <a:spLocks noChangeAspect="1" noChangeArrowheads="1"/>
          </p:cNvSpPr>
          <p:nvPr/>
        </p:nvSpPr>
        <p:spPr bwMode="auto">
          <a:xfrm rot="10800000" flipV="1">
            <a:off x="3440833" y="3818536"/>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sp>
        <p:nvSpPr>
          <p:cNvPr id="174" name="Oval 48"/>
          <p:cNvSpPr>
            <a:spLocks noChangeAspect="1" noChangeArrowheads="1"/>
          </p:cNvSpPr>
          <p:nvPr/>
        </p:nvSpPr>
        <p:spPr bwMode="auto">
          <a:xfrm rot="10800000" flipV="1">
            <a:off x="4845281" y="4471917"/>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cxnSp>
        <p:nvCxnSpPr>
          <p:cNvPr id="175" name="Elbow Connector 170"/>
          <p:cNvCxnSpPr>
            <a:stCxn id="167" idx="0"/>
          </p:cNvCxnSpPr>
          <p:nvPr/>
        </p:nvCxnSpPr>
        <p:spPr>
          <a:xfrm rot="16200000" flipH="1">
            <a:off x="6253226" y="2929026"/>
            <a:ext cx="22848" cy="3137340"/>
          </a:xfrm>
          <a:prstGeom prst="bentConnector4">
            <a:avLst>
              <a:gd name="adj1" fmla="val -613227"/>
              <a:gd name="adj2" fmla="val 35811"/>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179" name="Oval 48"/>
          <p:cNvSpPr>
            <a:spLocks noChangeAspect="1" noChangeArrowheads="1"/>
          </p:cNvSpPr>
          <p:nvPr/>
        </p:nvSpPr>
        <p:spPr bwMode="auto">
          <a:xfrm rot="10800000" flipV="1">
            <a:off x="4448945" y="3284984"/>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sp>
        <p:nvSpPr>
          <p:cNvPr id="180" name="Oval 48"/>
          <p:cNvSpPr>
            <a:spLocks noChangeAspect="1" noChangeArrowheads="1"/>
          </p:cNvSpPr>
          <p:nvPr/>
        </p:nvSpPr>
        <p:spPr bwMode="auto">
          <a:xfrm rot="10800000" flipV="1">
            <a:off x="5205321" y="3391797"/>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sp>
        <p:nvSpPr>
          <p:cNvPr id="181" name="Oval 48"/>
          <p:cNvSpPr>
            <a:spLocks noChangeAspect="1" noChangeArrowheads="1"/>
          </p:cNvSpPr>
          <p:nvPr/>
        </p:nvSpPr>
        <p:spPr bwMode="auto">
          <a:xfrm rot="10800000" flipV="1">
            <a:off x="4917289" y="3674520"/>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 *</a:t>
            </a:r>
            <a:endParaRPr lang="en-US" sz="700" b="1" dirty="0">
              <a:solidFill>
                <a:schemeClr val="bg1"/>
              </a:solidFill>
            </a:endParaRPr>
          </a:p>
        </p:txBody>
      </p:sp>
      <p:cxnSp>
        <p:nvCxnSpPr>
          <p:cNvPr id="182" name="Straight Connector 179"/>
          <p:cNvCxnSpPr/>
          <p:nvPr/>
        </p:nvCxnSpPr>
        <p:spPr>
          <a:xfrm flipV="1">
            <a:off x="7627665" y="2329216"/>
            <a:ext cx="277663" cy="222672"/>
          </a:xfrm>
          <a:prstGeom prst="line">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183" name="Elbow Connector 189"/>
          <p:cNvCxnSpPr>
            <a:endCxn id="279" idx="1"/>
          </p:cNvCxnSpPr>
          <p:nvPr/>
        </p:nvCxnSpPr>
        <p:spPr>
          <a:xfrm flipV="1">
            <a:off x="5441816" y="3154510"/>
            <a:ext cx="2375334" cy="773028"/>
          </a:xfrm>
          <a:prstGeom prst="bentConnector3">
            <a:avLst>
              <a:gd name="adj1" fmla="val 50000"/>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184" name="Oval 48"/>
          <p:cNvSpPr>
            <a:spLocks noChangeAspect="1" noChangeArrowheads="1"/>
          </p:cNvSpPr>
          <p:nvPr/>
        </p:nvSpPr>
        <p:spPr bwMode="auto">
          <a:xfrm rot="10800000" flipV="1">
            <a:off x="4851496" y="3205269"/>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sp>
        <p:nvSpPr>
          <p:cNvPr id="185" name="Oval 48"/>
          <p:cNvSpPr>
            <a:spLocks noChangeAspect="1" noChangeArrowheads="1"/>
          </p:cNvSpPr>
          <p:nvPr/>
        </p:nvSpPr>
        <p:spPr bwMode="auto">
          <a:xfrm rot="10800000" flipV="1">
            <a:off x="4485241" y="3664688"/>
            <a:ext cx="539767" cy="541258"/>
          </a:xfrm>
          <a:prstGeom prst="ellipse">
            <a:avLst/>
          </a:prstGeom>
          <a:solidFill>
            <a:schemeClr val="accent1"/>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700" b="1" dirty="0" smtClean="0">
                <a:solidFill>
                  <a:schemeClr val="bg1"/>
                </a:solidFill>
              </a:rPr>
              <a:t>name*</a:t>
            </a:r>
            <a:endParaRPr lang="en-US" sz="700" b="1" dirty="0">
              <a:solidFill>
                <a:schemeClr val="bg1"/>
              </a:solidFill>
            </a:endParaRPr>
          </a:p>
        </p:txBody>
      </p:sp>
      <p:cxnSp>
        <p:nvCxnSpPr>
          <p:cNvPr id="186" name="Elbow Connector 195"/>
          <p:cNvCxnSpPr/>
          <p:nvPr/>
        </p:nvCxnSpPr>
        <p:spPr>
          <a:xfrm rot="16200000" flipV="1">
            <a:off x="3797685" y="3000141"/>
            <a:ext cx="1325338" cy="166831"/>
          </a:xfrm>
          <a:prstGeom prst="bentConnector3">
            <a:avLst>
              <a:gd name="adj1" fmla="val 61128"/>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207" name="Elbow Connector 232"/>
          <p:cNvCxnSpPr/>
          <p:nvPr/>
        </p:nvCxnSpPr>
        <p:spPr>
          <a:xfrm rot="5400000" flipH="1" flipV="1">
            <a:off x="4696104" y="2451928"/>
            <a:ext cx="864000" cy="801920"/>
          </a:xfrm>
          <a:prstGeom prst="bentConnector3">
            <a:avLst>
              <a:gd name="adj1" fmla="val 44310"/>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47"/>
          <p:cNvCxnSpPr/>
          <p:nvPr/>
        </p:nvCxnSpPr>
        <p:spPr>
          <a:xfrm flipH="1">
            <a:off x="3008784" y="2420888"/>
            <a:ext cx="1368152" cy="0"/>
          </a:xfrm>
          <a:prstGeom prst="line">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56"/>
          <p:cNvCxnSpPr/>
          <p:nvPr/>
        </p:nvCxnSpPr>
        <p:spPr>
          <a:xfrm flipH="1">
            <a:off x="4953000" y="2391392"/>
            <a:ext cx="576064" cy="0"/>
          </a:xfrm>
          <a:prstGeom prst="line">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59"/>
          <p:cNvCxnSpPr/>
          <p:nvPr/>
        </p:nvCxnSpPr>
        <p:spPr>
          <a:xfrm flipV="1">
            <a:off x="4953000" y="2309552"/>
            <a:ext cx="0" cy="72008"/>
          </a:xfrm>
          <a:prstGeom prst="line">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271" name="Rechteck 627"/>
          <p:cNvSpPr/>
          <p:nvPr/>
        </p:nvSpPr>
        <p:spPr>
          <a:xfrm>
            <a:off x="498306" y="2610483"/>
            <a:ext cx="1608766" cy="95337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Similar business model; could add scales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Has cash and seeks acquisitions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Minor diversification benefits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Historically very low M&amp;A activity</a:t>
            </a:r>
          </a:p>
        </p:txBody>
      </p:sp>
      <p:sp>
        <p:nvSpPr>
          <p:cNvPr id="272" name="Rechteck 627"/>
          <p:cNvSpPr/>
          <p:nvPr/>
        </p:nvSpPr>
        <p:spPr>
          <a:xfrm>
            <a:off x="498306" y="1428204"/>
            <a:ext cx="1608766" cy="1112992"/>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Expansion into Europe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cross-flow fan systems/ wheels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Seeks acquisitions</a:t>
            </a:r>
          </a:p>
          <a:p>
            <a:pPr marL="180000" indent="-180000">
              <a:spcAft>
                <a:spcPts val="200"/>
              </a:spcAft>
              <a:buClr>
                <a:schemeClr val="accent5"/>
              </a:buClr>
              <a:buSzPct val="100000"/>
              <a:buFont typeface="Univers for KPMG Light" panose="020B0403020202020204" pitchFamily="34" charset="0"/>
              <a:buChar char="—"/>
            </a:pPr>
            <a:r>
              <a:rPr lang="en-US" sz="700" dirty="0" smtClean="0">
                <a:solidFill>
                  <a:schemeClr val="tx1"/>
                </a:solidFill>
              </a:rPr>
              <a:t>Focus on HVAC application</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No internationalization efforts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Historically low M&amp;A activity</a:t>
            </a:r>
            <a:endParaRPr lang="en-US" sz="700" dirty="0">
              <a:solidFill>
                <a:schemeClr val="tx1"/>
              </a:solidFill>
            </a:endParaRPr>
          </a:p>
        </p:txBody>
      </p:sp>
      <p:sp>
        <p:nvSpPr>
          <p:cNvPr id="273" name="Rechteck 627"/>
          <p:cNvSpPr/>
          <p:nvPr/>
        </p:nvSpPr>
        <p:spPr>
          <a:xfrm>
            <a:off x="498306" y="3622449"/>
            <a:ext cx="1608766" cy="1111025"/>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Expansion into Europe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cross-flow fan systems/ wheels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JV with name GmbH &amp; Co. KG</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Has cash from IPO/seeks targets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Focus still on China</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Historically very low M&amp;A activity</a:t>
            </a:r>
            <a:endParaRPr lang="en-US" sz="700" dirty="0">
              <a:solidFill>
                <a:schemeClr val="tx1"/>
              </a:solidFill>
            </a:endParaRPr>
          </a:p>
        </p:txBody>
      </p:sp>
      <p:sp>
        <p:nvSpPr>
          <p:cNvPr id="274" name="Rechteck 627"/>
          <p:cNvSpPr/>
          <p:nvPr/>
        </p:nvSpPr>
        <p:spPr>
          <a:xfrm>
            <a:off x="498306" y="4784448"/>
            <a:ext cx="1608766" cy="122400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cross-flow fan systems/ wheels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production in Germany</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International focus; also on Europe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Prior takeovers of fan producers</a:t>
            </a:r>
          </a:p>
          <a:p>
            <a:pPr marL="180000" indent="-180000">
              <a:spcAft>
                <a:spcPts val="200"/>
              </a:spcAft>
              <a:buClr>
                <a:schemeClr val="accent5"/>
              </a:buClr>
              <a:buSzPct val="100000"/>
              <a:buFont typeface="Univers for KPMG Light" panose="020B0403020202020204" pitchFamily="34" charset="0"/>
              <a:buChar char="—"/>
            </a:pPr>
            <a:r>
              <a:rPr lang="en-US" sz="700" dirty="0" smtClean="0">
                <a:solidFill>
                  <a:schemeClr val="tx1"/>
                </a:solidFill>
              </a:rPr>
              <a:t>Focus on industrial fan systems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Historically low M&amp;A activity</a:t>
            </a:r>
            <a:endParaRPr lang="en-US" sz="700" dirty="0">
              <a:solidFill>
                <a:schemeClr val="tx1"/>
              </a:solidFill>
            </a:endParaRPr>
          </a:p>
        </p:txBody>
      </p:sp>
      <p:sp>
        <p:nvSpPr>
          <p:cNvPr id="275" name="Rechteck 627"/>
          <p:cNvSpPr/>
          <p:nvPr/>
        </p:nvSpPr>
        <p:spPr>
          <a:xfrm>
            <a:off x="2295041" y="5052541"/>
            <a:ext cx="1608766" cy="967616"/>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cross-flow fan systems / wheels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Apparently active in ongoing bidder process for name Industry (industrial fan systems)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Historically low M&amp;A activity</a:t>
            </a:r>
            <a:endParaRPr lang="en-US" sz="700" dirty="0">
              <a:solidFill>
                <a:schemeClr val="tx1"/>
              </a:solidFill>
            </a:endParaRPr>
          </a:p>
        </p:txBody>
      </p:sp>
      <p:sp>
        <p:nvSpPr>
          <p:cNvPr id="276" name="Rechteck 627"/>
          <p:cNvSpPr/>
          <p:nvPr/>
        </p:nvSpPr>
        <p:spPr>
          <a:xfrm>
            <a:off x="6041492" y="4862186"/>
            <a:ext cx="1608766" cy="1142242"/>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cross-flow fan systems/ wheels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production in Germany</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Acquisition plans in Europe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Historically high M&amp;A activity</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Focus on ventilation systems (also historical takeovers)</a:t>
            </a:r>
            <a:endParaRPr lang="en-US" sz="700" dirty="0">
              <a:solidFill>
                <a:schemeClr val="tx1"/>
              </a:solidFill>
            </a:endParaRPr>
          </a:p>
        </p:txBody>
      </p:sp>
      <p:sp>
        <p:nvSpPr>
          <p:cNvPr id="277" name="Rechteck 627"/>
          <p:cNvSpPr/>
          <p:nvPr/>
        </p:nvSpPr>
        <p:spPr>
          <a:xfrm>
            <a:off x="7817150" y="5013176"/>
            <a:ext cx="1608766" cy="99185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fan wheels and no cross-flow fan systems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production in Germany</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Historically high M&amp;A activity in fan sector</a:t>
            </a:r>
          </a:p>
          <a:p>
            <a:pPr marL="180000" indent="-180000">
              <a:spcAft>
                <a:spcPts val="200"/>
              </a:spcAft>
              <a:buClr>
                <a:schemeClr val="accent5"/>
              </a:buClr>
              <a:buSzPct val="100000"/>
              <a:buFont typeface="Univers for KPMG Light" panose="020B0403020202020204" pitchFamily="34" charset="0"/>
              <a:buChar char="—"/>
            </a:pPr>
            <a:r>
              <a:rPr lang="en-US" sz="700" dirty="0" smtClean="0">
                <a:solidFill>
                  <a:schemeClr val="tx1"/>
                </a:solidFill>
              </a:rPr>
              <a:t>Focus is on fan systems</a:t>
            </a:r>
            <a:endParaRPr lang="en-US" sz="700" dirty="0">
              <a:solidFill>
                <a:schemeClr val="tx1"/>
              </a:solidFill>
            </a:endParaRPr>
          </a:p>
        </p:txBody>
      </p:sp>
      <p:sp>
        <p:nvSpPr>
          <p:cNvPr id="278" name="Rechteck 627"/>
          <p:cNvSpPr/>
          <p:nvPr/>
        </p:nvSpPr>
        <p:spPr>
          <a:xfrm>
            <a:off x="7817150" y="3832768"/>
            <a:ext cx="1608766" cy="111415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centrifugal or cross-flow fan wheels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Entrance into fan drive market through acquisition in 2002</a:t>
            </a:r>
          </a:p>
          <a:p>
            <a:pPr marL="180000" indent="-180000">
              <a:spcAft>
                <a:spcPts val="200"/>
              </a:spcAft>
              <a:buClr>
                <a:schemeClr val="accent5"/>
              </a:buClr>
              <a:buSzPct val="100000"/>
              <a:buFont typeface="Univers for KPMG Light" panose="020B0403020202020204" pitchFamily="34" charset="0"/>
              <a:buChar char="—"/>
            </a:pPr>
            <a:r>
              <a:rPr lang="en-US" sz="700" dirty="0" smtClean="0">
                <a:solidFill>
                  <a:schemeClr val="tx1"/>
                </a:solidFill>
              </a:rPr>
              <a:t>Focus on automotive/industrials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Historically low M&amp;A activity</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Production presence in Germany</a:t>
            </a:r>
            <a:endParaRPr lang="en-US" sz="700" dirty="0">
              <a:solidFill>
                <a:schemeClr val="tx1"/>
              </a:solidFill>
            </a:endParaRPr>
          </a:p>
        </p:txBody>
      </p:sp>
      <p:sp>
        <p:nvSpPr>
          <p:cNvPr id="279" name="Rechteck 627"/>
          <p:cNvSpPr/>
          <p:nvPr/>
        </p:nvSpPr>
        <p:spPr>
          <a:xfrm>
            <a:off x="7817150" y="2542510"/>
            <a:ext cx="1608766" cy="122400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cross-flow fan systems/ wheels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production in Germany</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Relevant takeover of fan wheel manufacturer (name)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International growth plans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Does not offer fan wheels </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No interest in Mex. Name comp.</a:t>
            </a:r>
            <a:endParaRPr lang="en-US" sz="700" dirty="0">
              <a:solidFill>
                <a:schemeClr val="tx1"/>
              </a:solidFill>
            </a:endParaRPr>
          </a:p>
        </p:txBody>
      </p:sp>
      <p:sp>
        <p:nvSpPr>
          <p:cNvPr id="280" name="Rechteck 627"/>
          <p:cNvSpPr/>
          <p:nvPr/>
        </p:nvSpPr>
        <p:spPr>
          <a:xfrm>
            <a:off x="7817150" y="1428204"/>
            <a:ext cx="1608766" cy="1048048"/>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fan wheels and no cross-flow fan systems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Focus on Europe</a:t>
            </a:r>
          </a:p>
          <a:p>
            <a:pPr marL="180000" indent="-180000">
              <a:spcAft>
                <a:spcPts val="200"/>
              </a:spcAft>
              <a:buClr>
                <a:schemeClr val="accent5"/>
              </a:buClr>
              <a:buSzPct val="100000"/>
              <a:buFont typeface="Univers for KPMG Light" panose="020B0403020202020204" pitchFamily="34" charset="0"/>
              <a:buChar char="—"/>
            </a:pPr>
            <a:r>
              <a:rPr lang="en-US" sz="700" dirty="0" smtClean="0">
                <a:solidFill>
                  <a:schemeClr val="tx1"/>
                </a:solidFill>
              </a:rPr>
              <a:t>Focus on fan systems and misc. fan components other than wheels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Historically low M&amp;A activity</a:t>
            </a:r>
            <a:endParaRPr lang="en-US" sz="700" dirty="0">
              <a:solidFill>
                <a:schemeClr val="tx1"/>
              </a:solidFill>
            </a:endParaRPr>
          </a:p>
        </p:txBody>
      </p:sp>
      <p:sp>
        <p:nvSpPr>
          <p:cNvPr id="281" name="Rechteck 627"/>
          <p:cNvSpPr/>
          <p:nvPr/>
        </p:nvSpPr>
        <p:spPr>
          <a:xfrm>
            <a:off x="6041492" y="1428204"/>
            <a:ext cx="1608766" cy="981947"/>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No fan wheels and no cross-flow fan systems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Seeks acquisitions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Focus on electrical equipment</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High takeover activity, but no relevant acquisition</a:t>
            </a:r>
            <a:endParaRPr lang="en-US" sz="700" dirty="0">
              <a:solidFill>
                <a:schemeClr val="tx1"/>
              </a:solidFill>
            </a:endParaRPr>
          </a:p>
        </p:txBody>
      </p:sp>
      <p:sp>
        <p:nvSpPr>
          <p:cNvPr id="282" name="Rechteck 627"/>
          <p:cNvSpPr/>
          <p:nvPr/>
        </p:nvSpPr>
        <p:spPr>
          <a:xfrm>
            <a:off x="4044092" y="1428204"/>
            <a:ext cx="1845012" cy="925334"/>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Similar business model (inclusive customization); could add scales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Relevant takeovers of fan system and wheel producers (name, name)</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Minor diversification benefits</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Historically rather low M&amp;A activity</a:t>
            </a:r>
            <a:endParaRPr lang="en-US" sz="700" dirty="0">
              <a:solidFill>
                <a:schemeClr val="tx1"/>
              </a:solidFill>
            </a:endParaRPr>
          </a:p>
        </p:txBody>
      </p:sp>
      <p:cxnSp>
        <p:nvCxnSpPr>
          <p:cNvPr id="284" name="Straight Connector 69"/>
          <p:cNvCxnSpPr/>
          <p:nvPr/>
        </p:nvCxnSpPr>
        <p:spPr>
          <a:xfrm flipV="1">
            <a:off x="2107072" y="4725144"/>
            <a:ext cx="181632" cy="137042"/>
          </a:xfrm>
          <a:prstGeom prst="line">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285" name="Rectangle 291"/>
          <p:cNvSpPr/>
          <p:nvPr/>
        </p:nvSpPr>
        <p:spPr>
          <a:xfrm rot="16200000">
            <a:off x="1559685" y="4847864"/>
            <a:ext cx="144016" cy="72008"/>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Rectangle 292"/>
          <p:cNvSpPr/>
          <p:nvPr/>
        </p:nvSpPr>
        <p:spPr>
          <a:xfrm rot="16200000">
            <a:off x="1648173" y="4847864"/>
            <a:ext cx="144016" cy="72008"/>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Rectangle 293"/>
          <p:cNvSpPr/>
          <p:nvPr/>
        </p:nvSpPr>
        <p:spPr>
          <a:xfrm rot="16200000">
            <a:off x="1802021" y="4847864"/>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Rectangle 294"/>
          <p:cNvSpPr/>
          <p:nvPr/>
        </p:nvSpPr>
        <p:spPr>
          <a:xfrm rot="16200000">
            <a:off x="1887045" y="4847864"/>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Rectangle 295"/>
          <p:cNvSpPr/>
          <p:nvPr/>
        </p:nvSpPr>
        <p:spPr>
          <a:xfrm rot="16200000">
            <a:off x="1978717" y="4847864"/>
            <a:ext cx="144016" cy="72008"/>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Rectangle 305"/>
          <p:cNvSpPr/>
          <p:nvPr/>
        </p:nvSpPr>
        <p:spPr>
          <a:xfrm rot="16200000">
            <a:off x="1898857" y="3676823"/>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306"/>
          <p:cNvSpPr/>
          <p:nvPr/>
        </p:nvSpPr>
        <p:spPr>
          <a:xfrm rot="16200000">
            <a:off x="1983881" y="3676823"/>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Rectangle 309"/>
          <p:cNvSpPr/>
          <p:nvPr/>
        </p:nvSpPr>
        <p:spPr>
          <a:xfrm rot="16200000">
            <a:off x="1565080" y="2669269"/>
            <a:ext cx="144016" cy="72008"/>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Rectangle 311"/>
          <p:cNvSpPr/>
          <p:nvPr/>
        </p:nvSpPr>
        <p:spPr>
          <a:xfrm rot="16200000">
            <a:off x="1807416" y="2669269"/>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Rectangle 312"/>
          <p:cNvSpPr/>
          <p:nvPr/>
        </p:nvSpPr>
        <p:spPr>
          <a:xfrm rot="16200000">
            <a:off x="1892440" y="2669269"/>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Rectangle 313"/>
          <p:cNvSpPr/>
          <p:nvPr/>
        </p:nvSpPr>
        <p:spPr>
          <a:xfrm rot="16200000">
            <a:off x="1984112" y="2669269"/>
            <a:ext cx="144016" cy="72008"/>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Rectangle 357"/>
          <p:cNvSpPr/>
          <p:nvPr/>
        </p:nvSpPr>
        <p:spPr>
          <a:xfrm rot="16200000">
            <a:off x="1718928" y="2669269"/>
            <a:ext cx="144016" cy="72008"/>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Rectangle 362"/>
          <p:cNvSpPr/>
          <p:nvPr/>
        </p:nvSpPr>
        <p:spPr>
          <a:xfrm rot="16200000">
            <a:off x="1891236" y="1478553"/>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Rectangle 363"/>
          <p:cNvSpPr/>
          <p:nvPr/>
        </p:nvSpPr>
        <p:spPr>
          <a:xfrm rot="16200000">
            <a:off x="1976260" y="1478553"/>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Rechteck 627"/>
          <p:cNvSpPr/>
          <p:nvPr/>
        </p:nvSpPr>
        <p:spPr>
          <a:xfrm>
            <a:off x="2291239" y="1428203"/>
            <a:ext cx="1608766" cy="1111783"/>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a:spcAft>
                <a:spcPts val="200"/>
              </a:spcAft>
              <a:defRPr/>
            </a:pPr>
            <a:r>
              <a:rPr lang="en-US" sz="800" b="1" dirty="0" smtClean="0">
                <a:solidFill>
                  <a:schemeClr val="tx1"/>
                </a:solidFill>
              </a:rPr>
              <a:t>name</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Relevant takeovers of fan system producers (e.g. name AB)</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Seeks acquisitions</a:t>
            </a:r>
          </a:p>
          <a:p>
            <a:pPr marL="180000" indent="-180000">
              <a:spcAft>
                <a:spcPts val="200"/>
              </a:spcAft>
              <a:buClr>
                <a:schemeClr val="accent6"/>
              </a:buClr>
              <a:buSzPct val="100000"/>
              <a:buFont typeface="Wingdings" panose="05000000000000000000" pitchFamily="2" charset="2"/>
              <a:buChar char="ü"/>
            </a:pPr>
            <a:r>
              <a:rPr lang="en-US" sz="700" dirty="0" smtClean="0">
                <a:solidFill>
                  <a:schemeClr val="tx1"/>
                </a:solidFill>
              </a:rPr>
              <a:t>Focus on energy efficiency</a:t>
            </a:r>
          </a:p>
          <a:p>
            <a:pPr marL="180000" indent="-180000">
              <a:spcAft>
                <a:spcPts val="200"/>
              </a:spcAft>
              <a:buClr>
                <a:schemeClr val="accent5"/>
              </a:buClr>
              <a:buSzPct val="100000"/>
              <a:buFont typeface="Univers for KPMG Light" panose="020B0403020202020204" pitchFamily="34" charset="0"/>
              <a:buChar char="—"/>
            </a:pPr>
            <a:r>
              <a:rPr lang="en-US" sz="700" dirty="0" smtClean="0">
                <a:solidFill>
                  <a:schemeClr val="tx1"/>
                </a:solidFill>
              </a:rPr>
              <a:t>Focus on UK and Northern EU</a:t>
            </a:r>
          </a:p>
          <a:p>
            <a:pPr marL="180000" indent="-180000">
              <a:spcAft>
                <a:spcPts val="200"/>
              </a:spcAft>
              <a:buClr>
                <a:srgbClr val="BC204B"/>
              </a:buClr>
              <a:buSzPct val="100000"/>
              <a:buFont typeface="Wingdings" panose="05000000000000000000" pitchFamily="2" charset="2"/>
              <a:buChar char=""/>
            </a:pPr>
            <a:r>
              <a:rPr lang="en-US" sz="700" dirty="0" smtClean="0">
                <a:solidFill>
                  <a:schemeClr val="tx1"/>
                </a:solidFill>
              </a:rPr>
              <a:t>Produces cross-flow/centrifugal fans already</a:t>
            </a:r>
            <a:endParaRPr lang="en-US" sz="700" dirty="0">
              <a:solidFill>
                <a:schemeClr val="tx1"/>
              </a:solidFill>
            </a:endParaRPr>
          </a:p>
        </p:txBody>
      </p:sp>
      <p:sp>
        <p:nvSpPr>
          <p:cNvPr id="300" name="Rectangle 299"/>
          <p:cNvSpPr/>
          <p:nvPr/>
        </p:nvSpPr>
        <p:spPr>
          <a:xfrm rot="16200000">
            <a:off x="3698279" y="5102508"/>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1" name="Rectangle 300"/>
          <p:cNvSpPr/>
          <p:nvPr/>
        </p:nvSpPr>
        <p:spPr>
          <a:xfrm rot="16200000">
            <a:off x="3783303" y="5102508"/>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TextBox 356"/>
          <p:cNvSpPr txBox="1"/>
          <p:nvPr/>
        </p:nvSpPr>
        <p:spPr>
          <a:xfrm>
            <a:off x="3824960" y="4975792"/>
            <a:ext cx="80150" cy="123111"/>
          </a:xfrm>
          <a:prstGeom prst="rect">
            <a:avLst/>
          </a:prstGeom>
          <a:noFill/>
        </p:spPr>
        <p:txBody>
          <a:bodyPr wrap="none" lIns="0" tIns="0" rIns="0" bIns="0" rtlCol="0">
            <a:spAutoFit/>
          </a:bodyPr>
          <a:lstStyle/>
          <a:p>
            <a:r>
              <a:rPr lang="en-US" sz="800" dirty="0" smtClean="0"/>
              <a:t>**</a:t>
            </a:r>
            <a:endParaRPr lang="en-US" sz="1000" dirty="0" smtClean="0"/>
          </a:p>
        </p:txBody>
      </p:sp>
      <p:grpSp>
        <p:nvGrpSpPr>
          <p:cNvPr id="303" name="Group 283"/>
          <p:cNvGrpSpPr/>
          <p:nvPr/>
        </p:nvGrpSpPr>
        <p:grpSpPr>
          <a:xfrm rot="16200000">
            <a:off x="7326545" y="4714549"/>
            <a:ext cx="144016" cy="491040"/>
            <a:chOff x="7699136" y="5026192"/>
            <a:chExt cx="144016" cy="491040"/>
          </a:xfrm>
        </p:grpSpPr>
        <p:sp>
          <p:nvSpPr>
            <p:cNvPr id="304" name="Rectangle 278"/>
            <p:cNvSpPr/>
            <p:nvPr/>
          </p:nvSpPr>
          <p:spPr>
            <a:xfrm>
              <a:off x="7699136" y="5026192"/>
              <a:ext cx="144016" cy="72008"/>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Rectangle 279"/>
            <p:cNvSpPr/>
            <p:nvPr/>
          </p:nvSpPr>
          <p:spPr>
            <a:xfrm>
              <a:off x="7699136" y="5114680"/>
              <a:ext cx="144016" cy="72008"/>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Rectangle 280"/>
            <p:cNvSpPr/>
            <p:nvPr/>
          </p:nvSpPr>
          <p:spPr>
            <a:xfrm>
              <a:off x="7699136" y="5268528"/>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Rectangle 281"/>
            <p:cNvSpPr/>
            <p:nvPr/>
          </p:nvSpPr>
          <p:spPr>
            <a:xfrm>
              <a:off x="7699136" y="5353552"/>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Rectangle 282"/>
            <p:cNvSpPr/>
            <p:nvPr/>
          </p:nvSpPr>
          <p:spPr>
            <a:xfrm>
              <a:off x="7699136" y="5445224"/>
              <a:ext cx="144016" cy="72008"/>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3" name="TextBox 367"/>
          <p:cNvSpPr txBox="1"/>
          <p:nvPr/>
        </p:nvSpPr>
        <p:spPr>
          <a:xfrm>
            <a:off x="9326740" y="4939213"/>
            <a:ext cx="80150" cy="123111"/>
          </a:xfrm>
          <a:prstGeom prst="rect">
            <a:avLst/>
          </a:prstGeom>
          <a:noFill/>
        </p:spPr>
        <p:txBody>
          <a:bodyPr wrap="none" lIns="0" tIns="0" rIns="0" bIns="0" rtlCol="0">
            <a:spAutoFit/>
          </a:bodyPr>
          <a:lstStyle/>
          <a:p>
            <a:r>
              <a:rPr lang="en-US" sz="800" dirty="0" smtClean="0"/>
              <a:t>**</a:t>
            </a:r>
            <a:endParaRPr lang="en-US" sz="1000" dirty="0" smtClean="0"/>
          </a:p>
        </p:txBody>
      </p:sp>
      <p:grpSp>
        <p:nvGrpSpPr>
          <p:cNvPr id="23" name="Gruppieren 22"/>
          <p:cNvGrpSpPr/>
          <p:nvPr/>
        </p:nvGrpSpPr>
        <p:grpSpPr>
          <a:xfrm>
            <a:off x="8904524" y="5036024"/>
            <a:ext cx="510704" cy="144016"/>
            <a:chOff x="8919764" y="5028404"/>
            <a:chExt cx="510704" cy="144016"/>
          </a:xfrm>
        </p:grpSpPr>
        <p:sp>
          <p:nvSpPr>
            <p:cNvPr id="309" name="Rectangle 285"/>
            <p:cNvSpPr/>
            <p:nvPr/>
          </p:nvSpPr>
          <p:spPr>
            <a:xfrm rot="16200000">
              <a:off x="8883760" y="5064408"/>
              <a:ext cx="144016" cy="72008"/>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Rectangle 287"/>
            <p:cNvSpPr/>
            <p:nvPr/>
          </p:nvSpPr>
          <p:spPr>
            <a:xfrm rot="16200000">
              <a:off x="9145760" y="5064408"/>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288"/>
            <p:cNvSpPr/>
            <p:nvPr/>
          </p:nvSpPr>
          <p:spPr>
            <a:xfrm rot="16200000">
              <a:off x="9230784" y="5064408"/>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Rectangle 289"/>
            <p:cNvSpPr/>
            <p:nvPr/>
          </p:nvSpPr>
          <p:spPr>
            <a:xfrm rot="16200000">
              <a:off x="9322456" y="5064408"/>
              <a:ext cx="144016" cy="72008"/>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Rectangle 368"/>
            <p:cNvSpPr/>
            <p:nvPr/>
          </p:nvSpPr>
          <p:spPr>
            <a:xfrm rot="16200000">
              <a:off x="8968784" y="5064408"/>
              <a:ext cx="144016" cy="72008"/>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Rectangle 369"/>
            <p:cNvSpPr/>
            <p:nvPr/>
          </p:nvSpPr>
          <p:spPr>
            <a:xfrm rot="16200000">
              <a:off x="9060456" y="5064408"/>
              <a:ext cx="144016" cy="72008"/>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6" name="Rectangle 354"/>
          <p:cNvSpPr/>
          <p:nvPr/>
        </p:nvSpPr>
        <p:spPr>
          <a:xfrm rot="16200000">
            <a:off x="9215544" y="3907648"/>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Rectangle 355"/>
          <p:cNvSpPr/>
          <p:nvPr/>
        </p:nvSpPr>
        <p:spPr>
          <a:xfrm rot="16200000">
            <a:off x="9307216" y="3907648"/>
            <a:ext cx="144016" cy="72008"/>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Rectangle 347"/>
          <p:cNvSpPr/>
          <p:nvPr/>
        </p:nvSpPr>
        <p:spPr>
          <a:xfrm rot="16200000">
            <a:off x="9214340" y="2611505"/>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Rectangle 348"/>
          <p:cNvSpPr/>
          <p:nvPr/>
        </p:nvSpPr>
        <p:spPr>
          <a:xfrm rot="16200000">
            <a:off x="9299364" y="2611505"/>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Rectangle 341"/>
          <p:cNvSpPr/>
          <p:nvPr/>
        </p:nvSpPr>
        <p:spPr>
          <a:xfrm rot="16200000">
            <a:off x="9225144" y="1482017"/>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Rectangle 342"/>
          <p:cNvSpPr/>
          <p:nvPr/>
        </p:nvSpPr>
        <p:spPr>
          <a:xfrm rot="16200000">
            <a:off x="9310168" y="1482017"/>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Rectangle 323"/>
          <p:cNvSpPr/>
          <p:nvPr/>
        </p:nvSpPr>
        <p:spPr>
          <a:xfrm rot="16200000">
            <a:off x="3683039" y="1474397"/>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Rectangle 324"/>
          <p:cNvSpPr/>
          <p:nvPr/>
        </p:nvSpPr>
        <p:spPr>
          <a:xfrm rot="16200000">
            <a:off x="3768063" y="1474397"/>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Rectangle 329"/>
          <p:cNvSpPr/>
          <p:nvPr/>
        </p:nvSpPr>
        <p:spPr>
          <a:xfrm rot="16200000">
            <a:off x="5599494" y="1474332"/>
            <a:ext cx="144016" cy="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330"/>
          <p:cNvSpPr/>
          <p:nvPr/>
        </p:nvSpPr>
        <p:spPr>
          <a:xfrm rot="16200000">
            <a:off x="5684518" y="1474332"/>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331"/>
          <p:cNvSpPr/>
          <p:nvPr/>
        </p:nvSpPr>
        <p:spPr>
          <a:xfrm rot="16200000">
            <a:off x="5776190" y="1474332"/>
            <a:ext cx="144016" cy="72008"/>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36"/>
          <p:cNvSpPr/>
          <p:nvPr/>
        </p:nvSpPr>
        <p:spPr>
          <a:xfrm rot="16200000">
            <a:off x="7445347" y="1474332"/>
            <a:ext cx="144016" cy="72008"/>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337"/>
          <p:cNvSpPr/>
          <p:nvPr/>
        </p:nvSpPr>
        <p:spPr>
          <a:xfrm rot="16200000">
            <a:off x="7537019" y="1474332"/>
            <a:ext cx="144016" cy="72008"/>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TextBox 365"/>
          <p:cNvSpPr txBox="1"/>
          <p:nvPr/>
        </p:nvSpPr>
        <p:spPr>
          <a:xfrm>
            <a:off x="3850992" y="1354263"/>
            <a:ext cx="80150" cy="123111"/>
          </a:xfrm>
          <a:prstGeom prst="rect">
            <a:avLst/>
          </a:prstGeom>
          <a:noFill/>
        </p:spPr>
        <p:txBody>
          <a:bodyPr wrap="none" lIns="0" tIns="0" rIns="0" bIns="0" rtlCol="0">
            <a:spAutoFit/>
          </a:bodyPr>
          <a:lstStyle/>
          <a:p>
            <a:r>
              <a:rPr lang="en-US" sz="800" dirty="0" smtClean="0"/>
              <a:t>**</a:t>
            </a:r>
            <a:endParaRPr lang="en-US" sz="1000" dirty="0" smtClean="0"/>
          </a:p>
        </p:txBody>
      </p:sp>
      <p:grpSp>
        <p:nvGrpSpPr>
          <p:cNvPr id="24" name="Gruppieren 23"/>
          <p:cNvGrpSpPr/>
          <p:nvPr/>
        </p:nvGrpSpPr>
        <p:grpSpPr>
          <a:xfrm>
            <a:off x="2461260" y="6055981"/>
            <a:ext cx="7075704" cy="169559"/>
            <a:chOff x="2362200" y="6040741"/>
            <a:chExt cx="7075704" cy="169559"/>
          </a:xfrm>
        </p:grpSpPr>
        <p:sp>
          <p:nvSpPr>
            <p:cNvPr id="331" name="Rectangle 261"/>
            <p:cNvSpPr/>
            <p:nvPr/>
          </p:nvSpPr>
          <p:spPr>
            <a:xfrm>
              <a:off x="4191447" y="6072881"/>
              <a:ext cx="138078" cy="84780"/>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32" name="TextBox 262"/>
            <p:cNvSpPr txBox="1"/>
            <p:nvPr/>
          </p:nvSpPr>
          <p:spPr>
            <a:xfrm>
              <a:off x="4368477" y="6058038"/>
              <a:ext cx="662041" cy="107722"/>
            </a:xfrm>
            <a:prstGeom prst="rect">
              <a:avLst/>
            </a:prstGeom>
            <a:noFill/>
            <a:ln>
              <a:noFill/>
            </a:ln>
          </p:spPr>
          <p:txBody>
            <a:bodyPr wrap="none" lIns="0" tIns="0" rIns="0" bIns="0" rtlCol="0">
              <a:spAutoFit/>
            </a:bodyPr>
            <a:lstStyle/>
            <a:p>
              <a:r>
                <a:rPr lang="en-US" sz="700" dirty="0" smtClean="0"/>
                <a:t>Food processing</a:t>
              </a:r>
            </a:p>
          </p:txBody>
        </p:sp>
        <p:sp>
          <p:nvSpPr>
            <p:cNvPr id="333" name="Rectangle 263"/>
            <p:cNvSpPr/>
            <p:nvPr/>
          </p:nvSpPr>
          <p:spPr>
            <a:xfrm>
              <a:off x="6456936" y="6072881"/>
              <a:ext cx="138078" cy="8478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34" name="TextBox 264"/>
            <p:cNvSpPr txBox="1"/>
            <p:nvPr/>
          </p:nvSpPr>
          <p:spPr>
            <a:xfrm>
              <a:off x="6633966" y="6058038"/>
              <a:ext cx="246862" cy="107722"/>
            </a:xfrm>
            <a:prstGeom prst="rect">
              <a:avLst/>
            </a:prstGeom>
            <a:noFill/>
            <a:ln>
              <a:noFill/>
            </a:ln>
          </p:spPr>
          <p:txBody>
            <a:bodyPr wrap="none" lIns="0" tIns="0" rIns="0" bIns="0" rtlCol="0">
              <a:spAutoFit/>
            </a:bodyPr>
            <a:lstStyle/>
            <a:p>
              <a:r>
                <a:rPr lang="en-US" sz="700" dirty="0" smtClean="0"/>
                <a:t>HVAC</a:t>
              </a:r>
            </a:p>
          </p:txBody>
        </p:sp>
        <p:sp>
          <p:nvSpPr>
            <p:cNvPr id="335" name="Rectangle 265"/>
            <p:cNvSpPr/>
            <p:nvPr/>
          </p:nvSpPr>
          <p:spPr>
            <a:xfrm>
              <a:off x="6984756" y="6072881"/>
              <a:ext cx="138078" cy="84780"/>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36" name="TextBox 266"/>
            <p:cNvSpPr txBox="1"/>
            <p:nvPr/>
          </p:nvSpPr>
          <p:spPr>
            <a:xfrm>
              <a:off x="7161786" y="6058038"/>
              <a:ext cx="1106072" cy="107722"/>
            </a:xfrm>
            <a:prstGeom prst="rect">
              <a:avLst/>
            </a:prstGeom>
            <a:noFill/>
            <a:ln>
              <a:noFill/>
            </a:ln>
          </p:spPr>
          <p:txBody>
            <a:bodyPr wrap="none" lIns="0" tIns="0" rIns="0" bIns="0" rtlCol="0">
              <a:spAutoFit/>
            </a:bodyPr>
            <a:lstStyle/>
            <a:p>
              <a:r>
                <a:rPr lang="en-US" sz="700" dirty="0" smtClean="0"/>
                <a:t>Other industrial applications</a:t>
              </a:r>
            </a:p>
          </p:txBody>
        </p:sp>
        <p:sp>
          <p:nvSpPr>
            <p:cNvPr id="337" name="Rectangle 267"/>
            <p:cNvSpPr/>
            <p:nvPr/>
          </p:nvSpPr>
          <p:spPr>
            <a:xfrm>
              <a:off x="8462584" y="6072881"/>
              <a:ext cx="138078" cy="84780"/>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38" name="TextBox 268"/>
            <p:cNvSpPr txBox="1"/>
            <p:nvPr/>
          </p:nvSpPr>
          <p:spPr>
            <a:xfrm>
              <a:off x="8639615" y="6058038"/>
              <a:ext cx="679673" cy="107722"/>
            </a:xfrm>
            <a:prstGeom prst="rect">
              <a:avLst/>
            </a:prstGeom>
            <a:noFill/>
            <a:ln>
              <a:noFill/>
            </a:ln>
          </p:spPr>
          <p:txBody>
            <a:bodyPr wrap="none" lIns="0" tIns="0" rIns="0" bIns="0" rtlCol="0">
              <a:spAutoFit/>
            </a:bodyPr>
            <a:lstStyle/>
            <a:p>
              <a:r>
                <a:rPr lang="en-US" sz="700" dirty="0" smtClean="0"/>
                <a:t>Vehicle &amp; railway</a:t>
              </a:r>
            </a:p>
          </p:txBody>
        </p:sp>
        <p:sp>
          <p:nvSpPr>
            <p:cNvPr id="339" name="Rectangle 269"/>
            <p:cNvSpPr/>
            <p:nvPr/>
          </p:nvSpPr>
          <p:spPr>
            <a:xfrm>
              <a:off x="3418652" y="6072881"/>
              <a:ext cx="138078" cy="84780"/>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0" name="TextBox 270"/>
            <p:cNvSpPr txBox="1"/>
            <p:nvPr/>
          </p:nvSpPr>
          <p:spPr>
            <a:xfrm>
              <a:off x="3595683" y="6058038"/>
              <a:ext cx="428002" cy="107722"/>
            </a:xfrm>
            <a:prstGeom prst="rect">
              <a:avLst/>
            </a:prstGeom>
            <a:noFill/>
            <a:ln>
              <a:noFill/>
            </a:ln>
          </p:spPr>
          <p:txBody>
            <a:bodyPr wrap="none" lIns="0" tIns="0" rIns="0" bIns="0" rtlCol="0">
              <a:spAutoFit/>
            </a:bodyPr>
            <a:lstStyle/>
            <a:p>
              <a:r>
                <a:rPr lang="en-US" sz="700" dirty="0" smtClean="0"/>
                <a:t>Agriculture</a:t>
              </a:r>
            </a:p>
          </p:txBody>
        </p:sp>
        <p:sp>
          <p:nvSpPr>
            <p:cNvPr id="341" name="Rectangle 271"/>
            <p:cNvSpPr/>
            <p:nvPr/>
          </p:nvSpPr>
          <p:spPr>
            <a:xfrm>
              <a:off x="5203795" y="6072881"/>
              <a:ext cx="138078" cy="84780"/>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2" name="TextBox 272"/>
            <p:cNvSpPr txBox="1"/>
            <p:nvPr/>
          </p:nvSpPr>
          <p:spPr>
            <a:xfrm>
              <a:off x="5380825" y="6058038"/>
              <a:ext cx="878446" cy="107722"/>
            </a:xfrm>
            <a:prstGeom prst="rect">
              <a:avLst/>
            </a:prstGeom>
            <a:noFill/>
            <a:ln>
              <a:noFill/>
            </a:ln>
          </p:spPr>
          <p:txBody>
            <a:bodyPr wrap="none" lIns="0" tIns="0" rIns="0" bIns="0" rtlCol="0">
              <a:spAutoFit/>
            </a:bodyPr>
            <a:lstStyle/>
            <a:p>
              <a:r>
                <a:rPr lang="en-US" sz="700" dirty="0" smtClean="0"/>
                <a:t>Household appliances</a:t>
              </a:r>
            </a:p>
          </p:txBody>
        </p:sp>
        <p:sp>
          <p:nvSpPr>
            <p:cNvPr id="343" name="Rectangle 274"/>
            <p:cNvSpPr/>
            <p:nvPr/>
          </p:nvSpPr>
          <p:spPr>
            <a:xfrm>
              <a:off x="2362200" y="6040741"/>
              <a:ext cx="7075704" cy="16955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b="1" dirty="0" smtClean="0">
                  <a:solidFill>
                    <a:schemeClr val="tx1"/>
                  </a:solidFill>
                </a:rPr>
                <a:t>Application areas:</a:t>
              </a:r>
              <a:endParaRPr lang="en-US" sz="800" b="1" dirty="0">
                <a:solidFill>
                  <a:schemeClr val="tx1"/>
                </a:solidFill>
              </a:endParaRPr>
            </a:p>
          </p:txBody>
        </p:sp>
      </p:grpSp>
      <p:sp>
        <p:nvSpPr>
          <p:cNvPr id="344" name="Text Box 8"/>
          <p:cNvSpPr txBox="1">
            <a:spLocks noChangeArrowheads="1"/>
          </p:cNvSpPr>
          <p:nvPr>
            <p:custDataLst>
              <p:tags r:id="rId1"/>
            </p:custDataLst>
          </p:nvPr>
        </p:nvSpPr>
        <p:spPr bwMode="auto">
          <a:xfrm>
            <a:off x="493460" y="6041474"/>
            <a:ext cx="1944940"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Note:	* High acquisition potential, ** Customization</a:t>
            </a:r>
          </a:p>
          <a:p>
            <a:pPr marL="534988" indent="-534988" defTabSz="762000" eaLnBrk="0" hangingPunct="0">
              <a:spcBef>
                <a:spcPts val="200"/>
              </a:spcBef>
              <a:tabLst>
                <a:tab pos="355600" algn="l"/>
              </a:tabLst>
            </a:pPr>
            <a:r>
              <a:rPr lang="en-US" sz="600" dirty="0" smtClean="0">
                <a:latin typeface="Arial"/>
                <a:cs typeface="Arial" pitchFamily="34" charset="0"/>
              </a:rPr>
              <a:t>Source:	</a:t>
            </a:r>
            <a:r>
              <a:rPr lang="en-US" sz="600" dirty="0" smtClean="0"/>
              <a:t>Company websites, KPMG research</a:t>
            </a:r>
            <a:endParaRPr lang="en-US" sz="600" dirty="0" smtClean="0">
              <a:cs typeface="Arial" pitchFamily="34" charset="0"/>
            </a:endParaRPr>
          </a:p>
        </p:txBody>
      </p:sp>
      <p:pic>
        <p:nvPicPr>
          <p:cNvPr id="356" name="Picture 4" descr="UMI"/>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715" y="1451172"/>
            <a:ext cx="177533" cy="128124"/>
          </a:xfrm>
          <a:prstGeom prst="rect">
            <a:avLst/>
          </a:prstGeom>
          <a:noFill/>
          <a:ln w="6350" algn="ctr">
            <a:solidFill>
              <a:srgbClr val="97989A"/>
            </a:solidFill>
            <a:miter lim="800000"/>
            <a:headEnd/>
            <a:tailEnd/>
          </a:ln>
          <a:effectLst/>
        </p:spPr>
      </p:pic>
      <p:pic>
        <p:nvPicPr>
          <p:cNvPr id="392" name="Picture 5" descr="DEU"/>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1715" y="2639427"/>
            <a:ext cx="177533" cy="128124"/>
          </a:xfrm>
          <a:prstGeom prst="rect">
            <a:avLst/>
          </a:prstGeom>
          <a:noFill/>
          <a:ln w="6350" algn="ctr">
            <a:solidFill>
              <a:srgbClr val="97989A"/>
            </a:solidFill>
            <a:miter lim="800000"/>
            <a:headEnd/>
            <a:tailEnd/>
          </a:ln>
          <a:effectLst/>
        </p:spPr>
      </p:pic>
      <p:pic>
        <p:nvPicPr>
          <p:cNvPr id="485" name="Picture 10" descr="CHN"/>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1715" y="3648765"/>
            <a:ext cx="177533" cy="128124"/>
          </a:xfrm>
          <a:prstGeom prst="rect">
            <a:avLst/>
          </a:prstGeom>
          <a:noFill/>
          <a:ln w="6350" algn="ctr">
            <a:solidFill>
              <a:srgbClr val="97989A"/>
            </a:solidFill>
            <a:miter lim="800000"/>
            <a:headEnd/>
            <a:tailEnd/>
          </a:ln>
          <a:effectLst/>
        </p:spPr>
      </p:pic>
      <p:pic>
        <p:nvPicPr>
          <p:cNvPr id="486" name="Picture 4" descr="UMI"/>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715" y="4812937"/>
            <a:ext cx="177533" cy="128124"/>
          </a:xfrm>
          <a:prstGeom prst="rect">
            <a:avLst/>
          </a:prstGeom>
          <a:noFill/>
          <a:ln w="6350" algn="ctr">
            <a:solidFill>
              <a:srgbClr val="97989A"/>
            </a:solidFill>
            <a:miter lim="800000"/>
            <a:headEnd/>
            <a:tailEnd/>
          </a:ln>
          <a:effectLst/>
        </p:spPr>
      </p:pic>
      <p:pic>
        <p:nvPicPr>
          <p:cNvPr id="487" name="Picture 29" descr="ita"/>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16368" y="5071528"/>
            <a:ext cx="177533" cy="128124"/>
          </a:xfrm>
          <a:prstGeom prst="rect">
            <a:avLst/>
          </a:prstGeom>
          <a:noFill/>
          <a:ln w="6350" algn="ctr">
            <a:solidFill>
              <a:srgbClr val="97989A"/>
            </a:solidFill>
            <a:miter lim="800000"/>
            <a:headEnd/>
            <a:tailEnd/>
          </a:ln>
          <a:effectLst/>
        </p:spPr>
      </p:pic>
      <p:pic>
        <p:nvPicPr>
          <p:cNvPr id="488" name="Picture 4" descr="CHE"/>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66018" y="4888829"/>
            <a:ext cx="177533" cy="128124"/>
          </a:xfrm>
          <a:prstGeom prst="rect">
            <a:avLst/>
          </a:prstGeom>
          <a:noFill/>
          <a:ln w="6350" algn="ctr">
            <a:solidFill>
              <a:srgbClr val="97989A"/>
            </a:solidFill>
            <a:miter lim="800000"/>
            <a:headEnd/>
            <a:tailEnd/>
          </a:ln>
          <a:effectLst/>
        </p:spPr>
      </p:pic>
      <p:pic>
        <p:nvPicPr>
          <p:cNvPr id="489" name="Picture 19" descr="GB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43623" y="5040180"/>
            <a:ext cx="177533" cy="128124"/>
          </a:xfrm>
          <a:prstGeom prst="rect">
            <a:avLst/>
          </a:prstGeom>
          <a:noFill/>
          <a:ln w="6350" algn="ctr">
            <a:solidFill>
              <a:srgbClr val="97989A"/>
            </a:solidFill>
            <a:miter lim="800000"/>
            <a:headEnd/>
            <a:tailEnd/>
          </a:ln>
          <a:effectLst/>
        </p:spPr>
      </p:pic>
      <p:pic>
        <p:nvPicPr>
          <p:cNvPr id="490" name="Picture 4" descr="UMI"/>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3623" y="3853713"/>
            <a:ext cx="177533" cy="128124"/>
          </a:xfrm>
          <a:prstGeom prst="rect">
            <a:avLst/>
          </a:prstGeom>
          <a:noFill/>
          <a:ln w="6350" algn="ctr">
            <a:solidFill>
              <a:srgbClr val="97989A"/>
            </a:solidFill>
            <a:miter lim="800000"/>
            <a:headEnd/>
            <a:tailEnd/>
          </a:ln>
          <a:effectLst/>
        </p:spPr>
      </p:pic>
      <p:pic>
        <p:nvPicPr>
          <p:cNvPr id="491" name="Picture 22" descr="ESP"/>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843623" y="2570624"/>
            <a:ext cx="177533" cy="128124"/>
          </a:xfrm>
          <a:prstGeom prst="rect">
            <a:avLst/>
          </a:prstGeom>
          <a:noFill/>
          <a:ln w="6350" algn="ctr">
            <a:solidFill>
              <a:srgbClr val="97989A"/>
            </a:solidFill>
            <a:miter lim="800000"/>
            <a:headEnd/>
            <a:tailEnd/>
          </a:ln>
          <a:effectLst/>
        </p:spPr>
      </p:pic>
      <p:pic>
        <p:nvPicPr>
          <p:cNvPr id="492" name="Picture 27" descr="svn"/>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843623" y="1451172"/>
            <a:ext cx="177533" cy="128124"/>
          </a:xfrm>
          <a:prstGeom prst="rect">
            <a:avLst/>
          </a:prstGeom>
          <a:noFill/>
          <a:ln w="6350" algn="ctr">
            <a:solidFill>
              <a:srgbClr val="97989A"/>
            </a:solidFill>
            <a:miter lim="800000"/>
            <a:headEnd/>
            <a:tailEnd/>
          </a:ln>
          <a:effectLst/>
        </p:spPr>
      </p:pic>
      <p:pic>
        <p:nvPicPr>
          <p:cNvPr id="493" name="Picture 4" descr="UMI"/>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70868" y="1451172"/>
            <a:ext cx="177533" cy="128124"/>
          </a:xfrm>
          <a:prstGeom prst="rect">
            <a:avLst/>
          </a:prstGeom>
          <a:noFill/>
          <a:ln w="6350" algn="ctr">
            <a:solidFill>
              <a:srgbClr val="97989A"/>
            </a:solidFill>
            <a:miter lim="800000"/>
            <a:headEnd/>
            <a:tailEnd/>
          </a:ln>
          <a:effectLst/>
        </p:spPr>
      </p:pic>
      <p:pic>
        <p:nvPicPr>
          <p:cNvPr id="494" name="Picture 5" descr="DEU"/>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67228" y="1447121"/>
            <a:ext cx="177533" cy="128124"/>
          </a:xfrm>
          <a:prstGeom prst="rect">
            <a:avLst/>
          </a:prstGeom>
          <a:noFill/>
          <a:ln w="6350" algn="ctr">
            <a:solidFill>
              <a:srgbClr val="97989A"/>
            </a:solidFill>
            <a:miter lim="800000"/>
            <a:headEnd/>
            <a:tailEnd/>
          </a:ln>
          <a:effectLst/>
        </p:spPr>
      </p:pic>
      <p:pic>
        <p:nvPicPr>
          <p:cNvPr id="495" name="Picture 19" descr="GB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320019" y="1451172"/>
            <a:ext cx="177533" cy="128124"/>
          </a:xfrm>
          <a:prstGeom prst="rect">
            <a:avLst/>
          </a:prstGeom>
          <a:noFill/>
          <a:ln w="6350" algn="ctr">
            <a:solidFill>
              <a:srgbClr val="97989A"/>
            </a:solidFill>
            <a:miter lim="800000"/>
            <a:headEnd/>
            <a:tailEnd/>
          </a:ln>
          <a:effectLst/>
        </p:spPr>
      </p:pic>
    </p:spTree>
    <p:extLst>
      <p:ext uri="{BB962C8B-B14F-4D97-AF65-F5344CB8AC3E}">
        <p14:creationId xmlns:p14="http://schemas.microsoft.com/office/powerpoint/2010/main" val="4257359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Arc 11"/>
          <p:cNvSpPr>
            <a:spLocks/>
          </p:cNvSpPr>
          <p:nvPr/>
        </p:nvSpPr>
        <p:spPr bwMode="auto">
          <a:xfrm rot="11048922">
            <a:off x="956588" y="1466544"/>
            <a:ext cx="4204176" cy="3549052"/>
          </a:xfrm>
          <a:custGeom>
            <a:avLst/>
            <a:gdLst>
              <a:gd name="T0" fmla="*/ 0 w 22707"/>
              <a:gd name="T1" fmla="*/ 31764513 h 21600"/>
              <a:gd name="T2" fmla="*/ 40907968 w 22707"/>
              <a:gd name="T3" fmla="*/ 31764513 h 21600"/>
              <a:gd name="T4" fmla="*/ 40907968 w 22707"/>
              <a:gd name="T5" fmla="*/ 31764513 h 21600"/>
              <a:gd name="T6" fmla="*/ 0 60000 65536"/>
              <a:gd name="T7" fmla="*/ 0 60000 65536"/>
              <a:gd name="T8" fmla="*/ 0 60000 65536"/>
              <a:gd name="T9" fmla="*/ 0 w 22707"/>
              <a:gd name="T10" fmla="*/ 0 h 21600"/>
              <a:gd name="T11" fmla="*/ 22707 w 22707"/>
              <a:gd name="T12" fmla="*/ 21600 h 21600"/>
            </a:gdLst>
            <a:ahLst/>
            <a:cxnLst>
              <a:cxn ang="T6">
                <a:pos x="T0" y="T1"/>
              </a:cxn>
              <a:cxn ang="T7">
                <a:pos x="T2" y="T3"/>
              </a:cxn>
              <a:cxn ang="T8">
                <a:pos x="T4" y="T5"/>
              </a:cxn>
            </a:cxnLst>
            <a:rect l="T9" t="T10" r="T11" b="T12"/>
            <a:pathLst>
              <a:path w="22707" h="21600" fill="none" extrusionOk="0">
                <a:moveTo>
                  <a:pt x="-1" y="66"/>
                </a:moveTo>
                <a:cubicBezTo>
                  <a:pt x="565" y="22"/>
                  <a:pt x="1132" y="-1"/>
                  <a:pt x="1699" y="0"/>
                </a:cubicBezTo>
                <a:cubicBezTo>
                  <a:pt x="11693" y="0"/>
                  <a:pt x="20383" y="6857"/>
                  <a:pt x="22707" y="16577"/>
                </a:cubicBezTo>
              </a:path>
              <a:path w="22707" h="21600" stroke="0" extrusionOk="0">
                <a:moveTo>
                  <a:pt x="-1" y="66"/>
                </a:moveTo>
                <a:cubicBezTo>
                  <a:pt x="565" y="22"/>
                  <a:pt x="1132" y="-1"/>
                  <a:pt x="1699" y="0"/>
                </a:cubicBezTo>
                <a:cubicBezTo>
                  <a:pt x="11693" y="0"/>
                  <a:pt x="20383" y="6857"/>
                  <a:pt x="22707" y="16577"/>
                </a:cubicBezTo>
                <a:lnTo>
                  <a:pt x="1699" y="21600"/>
                </a:lnTo>
                <a:close/>
              </a:path>
            </a:pathLst>
          </a:custGeom>
          <a:noFill/>
          <a:ln w="38100">
            <a:solidFill>
              <a:srgbClr val="747678"/>
            </a:solidFill>
            <a:round/>
            <a:headEnd/>
            <a:tailEnd/>
          </a:ln>
        </p:spPr>
        <p:txBody>
          <a:bodyPr wrap="none" anchor="ctr"/>
          <a:lstStyle/>
          <a:p>
            <a:endParaRPr lang="en-US" dirty="0"/>
          </a:p>
        </p:txBody>
      </p:sp>
      <p:sp>
        <p:nvSpPr>
          <p:cNvPr id="6" name="Titel 5"/>
          <p:cNvSpPr>
            <a:spLocks noGrp="1"/>
          </p:cNvSpPr>
          <p:nvPr>
            <p:ph type="title"/>
          </p:nvPr>
        </p:nvSpPr>
        <p:spPr/>
        <p:txBody>
          <a:bodyPr/>
          <a:lstStyle/>
          <a:p>
            <a:r>
              <a:rPr lang="en-US" dirty="0" smtClean="0"/>
              <a:t>Strategic fit of [Target] as a target for potential investors ranked as Tier 1</a:t>
            </a:r>
            <a:endParaRPr lang="en-US" dirty="0"/>
          </a:p>
        </p:txBody>
      </p:sp>
      <p:sp>
        <p:nvSpPr>
          <p:cNvPr id="7" name="Textplatzhalter 6"/>
          <p:cNvSpPr>
            <a:spLocks noGrp="1"/>
          </p:cNvSpPr>
          <p:nvPr>
            <p:ph type="body" sz="quarter" idx="11"/>
          </p:nvPr>
        </p:nvSpPr>
        <p:spPr/>
        <p:txBody>
          <a:bodyPr/>
          <a:lstStyle/>
          <a:p>
            <a:r>
              <a:rPr lang="en-US" dirty="0"/>
              <a:t>Potential Buyer </a:t>
            </a:r>
            <a:r>
              <a:rPr lang="en-US" dirty="0" smtClean="0"/>
              <a:t>Analysis </a:t>
            </a:r>
            <a:r>
              <a:rPr lang="en-US" dirty="0"/>
              <a:t>– </a:t>
            </a:r>
            <a:r>
              <a:rPr lang="en-US" dirty="0" smtClean="0"/>
              <a:t>Example</a:t>
            </a:r>
            <a:endParaRPr lang="en-US" dirty="0"/>
          </a:p>
        </p:txBody>
      </p:sp>
      <p:pic>
        <p:nvPicPr>
          <p:cNvPr id="127" name="Picture 120" descr="logo_parcogm.gif"/>
          <p:cNvPicPr>
            <a:picLocks noChangeAspect="1"/>
          </p:cNvPicPr>
          <p:nvPr/>
        </p:nvPicPr>
        <p:blipFill>
          <a:blip r:embed="rId2" cstate="print"/>
          <a:stretch>
            <a:fillRect/>
          </a:stretch>
        </p:blipFill>
        <p:spPr>
          <a:xfrm>
            <a:off x="6085631" y="3421241"/>
            <a:ext cx="1876850" cy="463533"/>
          </a:xfrm>
          <a:prstGeom prst="rect">
            <a:avLst/>
          </a:prstGeom>
        </p:spPr>
      </p:pic>
      <p:sp>
        <p:nvSpPr>
          <p:cNvPr id="128" name="Rectangle 64"/>
          <p:cNvSpPr>
            <a:spLocks noChangeArrowheads="1"/>
          </p:cNvSpPr>
          <p:nvPr/>
        </p:nvSpPr>
        <p:spPr bwMode="auto">
          <a:xfrm>
            <a:off x="499573" y="1434352"/>
            <a:ext cx="4767500" cy="288000"/>
          </a:xfrm>
          <a:prstGeom prst="rect">
            <a:avLst/>
          </a:prstGeom>
          <a:solidFill>
            <a:schemeClr val="tx2"/>
          </a:solidFill>
          <a:ln w="6350">
            <a:noFill/>
            <a:miter lim="800000"/>
            <a:headEnd/>
            <a:tailEnd/>
          </a:ln>
        </p:spPr>
        <p:txBody>
          <a:bodyPr wrap="none" anchor="ctr"/>
          <a:lstStyle/>
          <a:p>
            <a:pPr algn="ctr"/>
            <a:r>
              <a:rPr lang="en-US" sz="900" b="1" dirty="0" smtClean="0">
                <a:solidFill>
                  <a:schemeClr val="bg1"/>
                </a:solidFill>
              </a:rPr>
              <a:t>Strategic investors</a:t>
            </a:r>
            <a:endParaRPr lang="en-US" sz="900" b="1" dirty="0">
              <a:solidFill>
                <a:schemeClr val="bg1"/>
              </a:solidFill>
            </a:endParaRPr>
          </a:p>
        </p:txBody>
      </p:sp>
      <p:sp>
        <p:nvSpPr>
          <p:cNvPr id="129" name="Text Box 6"/>
          <p:cNvSpPr txBox="1">
            <a:spLocks noChangeArrowheads="1"/>
          </p:cNvSpPr>
          <p:nvPr/>
        </p:nvSpPr>
        <p:spPr bwMode="auto">
          <a:xfrm>
            <a:off x="4737322" y="5808153"/>
            <a:ext cx="421910" cy="230832"/>
          </a:xfrm>
          <a:prstGeom prst="rect">
            <a:avLst/>
          </a:prstGeom>
          <a:noFill/>
          <a:ln w="12699">
            <a:noFill/>
            <a:miter lim="800000"/>
            <a:headEnd type="none" w="sm" len="sm"/>
            <a:tailEnd type="none" w="sm" len="sm"/>
          </a:ln>
        </p:spPr>
        <p:txBody>
          <a:bodyPr wrap="none">
            <a:spAutoFit/>
          </a:bodyPr>
          <a:lstStyle/>
          <a:p>
            <a:pPr marL="285750" indent="-285750" defTabSz="762000" eaLnBrk="0" hangingPunct="0"/>
            <a:r>
              <a:rPr lang="en-US" sz="900" dirty="0" smtClean="0">
                <a:solidFill>
                  <a:schemeClr val="tx1"/>
                </a:solidFill>
              </a:rPr>
              <a:t>High</a:t>
            </a:r>
            <a:endParaRPr lang="en-US" sz="900" dirty="0">
              <a:solidFill>
                <a:schemeClr val="tx1"/>
              </a:solidFill>
            </a:endParaRPr>
          </a:p>
        </p:txBody>
      </p:sp>
      <p:sp>
        <p:nvSpPr>
          <p:cNvPr id="130" name="Line 3"/>
          <p:cNvSpPr>
            <a:spLocks noChangeShapeType="1"/>
          </p:cNvSpPr>
          <p:nvPr/>
        </p:nvSpPr>
        <p:spPr bwMode="auto">
          <a:xfrm rot="5400000">
            <a:off x="2867084" y="-10037"/>
            <a:ext cx="0" cy="4270227"/>
          </a:xfrm>
          <a:prstGeom prst="line">
            <a:avLst/>
          </a:prstGeom>
          <a:noFill/>
          <a:ln w="3175">
            <a:solidFill>
              <a:srgbClr val="DDDDDD"/>
            </a:solidFill>
            <a:round/>
            <a:headEnd/>
            <a:tailEnd/>
          </a:ln>
        </p:spPr>
        <p:txBody>
          <a:bodyPr lIns="0" tIns="0" rIns="0" bIns="0" anchor="ctr"/>
          <a:lstStyle/>
          <a:p>
            <a:endParaRPr lang="en-US" sz="900" dirty="0"/>
          </a:p>
        </p:txBody>
      </p:sp>
      <p:sp>
        <p:nvSpPr>
          <p:cNvPr id="131" name="Line 4"/>
          <p:cNvSpPr>
            <a:spLocks noChangeShapeType="1"/>
          </p:cNvSpPr>
          <p:nvPr/>
        </p:nvSpPr>
        <p:spPr bwMode="auto">
          <a:xfrm rot="5400000">
            <a:off x="2995816" y="1119989"/>
            <a:ext cx="12341" cy="4549629"/>
          </a:xfrm>
          <a:prstGeom prst="line">
            <a:avLst/>
          </a:prstGeom>
          <a:noFill/>
          <a:ln w="3175">
            <a:solidFill>
              <a:srgbClr val="DCDDDD"/>
            </a:solidFill>
            <a:prstDash val="dash"/>
            <a:round/>
            <a:headEnd/>
            <a:tailEnd/>
          </a:ln>
        </p:spPr>
        <p:txBody>
          <a:bodyPr lIns="0" tIns="0" rIns="0" bIns="0" anchor="ctr"/>
          <a:lstStyle/>
          <a:p>
            <a:endParaRPr lang="en-US" sz="900" dirty="0"/>
          </a:p>
        </p:txBody>
      </p:sp>
      <p:sp>
        <p:nvSpPr>
          <p:cNvPr id="132" name="Text Box 5"/>
          <p:cNvSpPr txBox="1">
            <a:spLocks noChangeArrowheads="1"/>
          </p:cNvSpPr>
          <p:nvPr/>
        </p:nvSpPr>
        <p:spPr bwMode="auto">
          <a:xfrm>
            <a:off x="587996" y="5802625"/>
            <a:ext cx="396262" cy="230832"/>
          </a:xfrm>
          <a:prstGeom prst="rect">
            <a:avLst/>
          </a:prstGeom>
          <a:noFill/>
          <a:ln w="12699">
            <a:noFill/>
            <a:miter lim="800000"/>
            <a:headEnd type="none" w="sm" len="sm"/>
            <a:tailEnd type="none" w="sm" len="sm"/>
          </a:ln>
        </p:spPr>
        <p:txBody>
          <a:bodyPr wrap="none">
            <a:spAutoFit/>
          </a:bodyPr>
          <a:lstStyle/>
          <a:p>
            <a:pPr marL="285750" indent="-285750" defTabSz="762000" eaLnBrk="0" hangingPunct="0"/>
            <a:r>
              <a:rPr lang="en-US" sz="900" dirty="0" smtClean="0">
                <a:solidFill>
                  <a:schemeClr val="tx1"/>
                </a:solidFill>
              </a:rPr>
              <a:t>Low</a:t>
            </a:r>
            <a:endParaRPr lang="en-US" sz="900" dirty="0">
              <a:solidFill>
                <a:schemeClr val="tx1"/>
              </a:solidFill>
            </a:endParaRPr>
          </a:p>
        </p:txBody>
      </p:sp>
      <p:sp>
        <p:nvSpPr>
          <p:cNvPr id="133" name="Text Box 7"/>
          <p:cNvSpPr txBox="1">
            <a:spLocks noChangeArrowheads="1"/>
          </p:cNvSpPr>
          <p:nvPr/>
        </p:nvSpPr>
        <p:spPr bwMode="auto">
          <a:xfrm rot="16200000">
            <a:off x="-705043" y="3795644"/>
            <a:ext cx="2654636" cy="230832"/>
          </a:xfrm>
          <a:prstGeom prst="rect">
            <a:avLst/>
          </a:prstGeom>
          <a:noFill/>
          <a:ln w="12699">
            <a:noFill/>
            <a:miter lim="800000"/>
            <a:headEnd type="none" w="sm" len="sm"/>
            <a:tailEnd type="none" w="sm" len="sm"/>
          </a:ln>
        </p:spPr>
        <p:txBody>
          <a:bodyPr>
            <a:spAutoFit/>
          </a:bodyPr>
          <a:lstStyle/>
          <a:p>
            <a:pPr marL="285750" indent="-285750" algn="ctr" defTabSz="762000" eaLnBrk="0" hangingPunct="0"/>
            <a:r>
              <a:rPr lang="en-US" sz="900" b="1" dirty="0" smtClean="0">
                <a:solidFill>
                  <a:schemeClr val="tx1"/>
                </a:solidFill>
              </a:rPr>
              <a:t>Financial situation</a:t>
            </a:r>
            <a:endParaRPr lang="en-US" sz="900" b="1" dirty="0">
              <a:solidFill>
                <a:schemeClr val="tx1"/>
              </a:solidFill>
            </a:endParaRPr>
          </a:p>
        </p:txBody>
      </p:sp>
      <p:sp>
        <p:nvSpPr>
          <p:cNvPr id="135" name="Text Box 8"/>
          <p:cNvSpPr txBox="1">
            <a:spLocks noChangeArrowheads="1"/>
          </p:cNvSpPr>
          <p:nvPr/>
        </p:nvSpPr>
        <p:spPr bwMode="auto">
          <a:xfrm>
            <a:off x="2615994" y="5806738"/>
            <a:ext cx="819455" cy="230832"/>
          </a:xfrm>
          <a:prstGeom prst="rect">
            <a:avLst/>
          </a:prstGeom>
          <a:noFill/>
          <a:ln w="12699">
            <a:noFill/>
            <a:miter lim="800000"/>
            <a:headEnd type="none" w="sm" len="sm"/>
            <a:tailEnd type="none" w="sm" len="sm"/>
          </a:ln>
        </p:spPr>
        <p:txBody>
          <a:bodyPr wrap="none">
            <a:spAutoFit/>
          </a:bodyPr>
          <a:lstStyle/>
          <a:p>
            <a:pPr marL="285750" indent="-285750" defTabSz="762000" eaLnBrk="0" hangingPunct="0"/>
            <a:r>
              <a:rPr lang="en-US" sz="900" b="1" dirty="0" smtClean="0">
                <a:solidFill>
                  <a:schemeClr val="tx1"/>
                </a:solidFill>
              </a:rPr>
              <a:t>Strategic fit</a:t>
            </a:r>
            <a:endParaRPr lang="en-US" sz="900" b="1" dirty="0">
              <a:solidFill>
                <a:schemeClr val="tx1"/>
              </a:solidFill>
            </a:endParaRPr>
          </a:p>
        </p:txBody>
      </p:sp>
      <p:sp>
        <p:nvSpPr>
          <p:cNvPr id="136" name="Line 9"/>
          <p:cNvSpPr>
            <a:spLocks noChangeShapeType="1"/>
          </p:cNvSpPr>
          <p:nvPr/>
        </p:nvSpPr>
        <p:spPr bwMode="auto">
          <a:xfrm flipV="1">
            <a:off x="730600" y="5803996"/>
            <a:ext cx="4271598" cy="0"/>
          </a:xfrm>
          <a:prstGeom prst="line">
            <a:avLst/>
          </a:prstGeom>
          <a:noFill/>
          <a:ln w="6350">
            <a:solidFill>
              <a:schemeClr val="tx1"/>
            </a:solidFill>
            <a:round/>
            <a:headEnd type="none" w="sm" len="sm"/>
            <a:tailEnd type="none" w="sm" len="sm"/>
          </a:ln>
        </p:spPr>
        <p:txBody>
          <a:bodyPr wrap="square">
            <a:spAutoFit/>
          </a:bodyPr>
          <a:lstStyle/>
          <a:p>
            <a:endParaRPr lang="en-US" sz="900" dirty="0"/>
          </a:p>
        </p:txBody>
      </p:sp>
      <p:sp>
        <p:nvSpPr>
          <p:cNvPr id="137" name="Line 10"/>
          <p:cNvSpPr>
            <a:spLocks noChangeShapeType="1"/>
          </p:cNvSpPr>
          <p:nvPr/>
        </p:nvSpPr>
        <p:spPr bwMode="auto">
          <a:xfrm>
            <a:off x="726486" y="2131932"/>
            <a:ext cx="0" cy="3676177"/>
          </a:xfrm>
          <a:prstGeom prst="line">
            <a:avLst/>
          </a:prstGeom>
          <a:noFill/>
          <a:ln w="6350">
            <a:solidFill>
              <a:schemeClr val="tx1"/>
            </a:solidFill>
            <a:round/>
            <a:headEnd type="none" w="sm" len="sm"/>
            <a:tailEnd type="none" w="sm" len="sm"/>
          </a:ln>
        </p:spPr>
        <p:txBody>
          <a:bodyPr>
            <a:spAutoFit/>
          </a:bodyPr>
          <a:lstStyle/>
          <a:p>
            <a:endParaRPr lang="en-US" sz="900" dirty="0"/>
          </a:p>
        </p:txBody>
      </p:sp>
      <p:sp>
        <p:nvSpPr>
          <p:cNvPr id="138" name="Line 12"/>
          <p:cNvSpPr>
            <a:spLocks noChangeShapeType="1"/>
          </p:cNvSpPr>
          <p:nvPr/>
        </p:nvSpPr>
        <p:spPr bwMode="auto">
          <a:xfrm rot="5400000">
            <a:off x="2999929" y="2423997"/>
            <a:ext cx="12341" cy="4548257"/>
          </a:xfrm>
          <a:prstGeom prst="line">
            <a:avLst/>
          </a:prstGeom>
          <a:noFill/>
          <a:ln w="3175">
            <a:solidFill>
              <a:srgbClr val="DCDDDD"/>
            </a:solidFill>
            <a:prstDash val="dash"/>
            <a:round/>
            <a:headEnd/>
            <a:tailEnd/>
          </a:ln>
        </p:spPr>
        <p:txBody>
          <a:bodyPr lIns="0" tIns="0" rIns="0" bIns="0" anchor="ctr"/>
          <a:lstStyle/>
          <a:p>
            <a:endParaRPr lang="en-US" sz="900" dirty="0"/>
          </a:p>
        </p:txBody>
      </p:sp>
      <p:sp>
        <p:nvSpPr>
          <p:cNvPr id="139" name="Line 13"/>
          <p:cNvSpPr>
            <a:spLocks noChangeShapeType="1"/>
          </p:cNvSpPr>
          <p:nvPr/>
        </p:nvSpPr>
        <p:spPr bwMode="auto">
          <a:xfrm>
            <a:off x="4150363" y="2129189"/>
            <a:ext cx="4113" cy="3687147"/>
          </a:xfrm>
          <a:prstGeom prst="line">
            <a:avLst/>
          </a:prstGeom>
          <a:noFill/>
          <a:ln w="3175">
            <a:solidFill>
              <a:srgbClr val="DCDDDD"/>
            </a:solidFill>
            <a:prstDash val="dash"/>
            <a:round/>
            <a:headEnd/>
            <a:tailEnd/>
          </a:ln>
        </p:spPr>
        <p:txBody>
          <a:bodyPr lIns="0" tIns="0" rIns="0" bIns="0" anchor="ctr"/>
          <a:lstStyle/>
          <a:p>
            <a:endParaRPr lang="en-US" sz="900" dirty="0"/>
          </a:p>
        </p:txBody>
      </p:sp>
      <p:sp>
        <p:nvSpPr>
          <p:cNvPr id="140" name="Line 14"/>
          <p:cNvSpPr>
            <a:spLocks noChangeShapeType="1"/>
          </p:cNvSpPr>
          <p:nvPr/>
        </p:nvSpPr>
        <p:spPr bwMode="auto">
          <a:xfrm>
            <a:off x="2927256" y="2129189"/>
            <a:ext cx="4113" cy="3687147"/>
          </a:xfrm>
          <a:prstGeom prst="line">
            <a:avLst/>
          </a:prstGeom>
          <a:noFill/>
          <a:ln w="3175">
            <a:solidFill>
              <a:srgbClr val="DCDDDD"/>
            </a:solidFill>
            <a:prstDash val="dash"/>
            <a:round/>
            <a:headEnd/>
            <a:tailEnd/>
          </a:ln>
        </p:spPr>
        <p:txBody>
          <a:bodyPr lIns="0" tIns="0" rIns="0" bIns="0" anchor="ctr"/>
          <a:lstStyle/>
          <a:p>
            <a:endParaRPr lang="en-US" sz="900" dirty="0"/>
          </a:p>
        </p:txBody>
      </p:sp>
      <p:sp>
        <p:nvSpPr>
          <p:cNvPr id="141" name="Line 15"/>
          <p:cNvSpPr>
            <a:spLocks noChangeShapeType="1"/>
          </p:cNvSpPr>
          <p:nvPr/>
        </p:nvSpPr>
        <p:spPr bwMode="auto">
          <a:xfrm>
            <a:off x="5019716" y="2129189"/>
            <a:ext cx="5485" cy="3687147"/>
          </a:xfrm>
          <a:prstGeom prst="line">
            <a:avLst/>
          </a:prstGeom>
          <a:noFill/>
          <a:ln w="3175">
            <a:solidFill>
              <a:srgbClr val="DDDDDD"/>
            </a:solidFill>
            <a:round/>
            <a:headEnd/>
            <a:tailEnd/>
          </a:ln>
        </p:spPr>
        <p:txBody>
          <a:bodyPr lIns="0" tIns="0" rIns="0" bIns="0" anchor="ctr"/>
          <a:lstStyle/>
          <a:p>
            <a:endParaRPr lang="en-US" sz="900" dirty="0"/>
          </a:p>
        </p:txBody>
      </p:sp>
      <p:sp>
        <p:nvSpPr>
          <p:cNvPr id="142" name="Line 16"/>
          <p:cNvSpPr>
            <a:spLocks noChangeShapeType="1"/>
          </p:cNvSpPr>
          <p:nvPr/>
        </p:nvSpPr>
        <p:spPr bwMode="auto">
          <a:xfrm>
            <a:off x="1820701" y="2129189"/>
            <a:ext cx="5485" cy="3687147"/>
          </a:xfrm>
          <a:prstGeom prst="line">
            <a:avLst/>
          </a:prstGeom>
          <a:noFill/>
          <a:ln w="3175">
            <a:solidFill>
              <a:srgbClr val="DCDDDD"/>
            </a:solidFill>
            <a:prstDash val="dash"/>
            <a:round/>
            <a:headEnd/>
            <a:tailEnd/>
          </a:ln>
        </p:spPr>
        <p:txBody>
          <a:bodyPr lIns="0" tIns="0" rIns="0" bIns="0" anchor="ctr"/>
          <a:lstStyle/>
          <a:p>
            <a:endParaRPr lang="en-US" sz="900" dirty="0"/>
          </a:p>
        </p:txBody>
      </p:sp>
      <p:sp>
        <p:nvSpPr>
          <p:cNvPr id="143" name="Text Box 36"/>
          <p:cNvSpPr txBox="1">
            <a:spLocks noChangeArrowheads="1"/>
          </p:cNvSpPr>
          <p:nvPr/>
        </p:nvSpPr>
        <p:spPr bwMode="auto">
          <a:xfrm>
            <a:off x="460474" y="1923510"/>
            <a:ext cx="421910" cy="230832"/>
          </a:xfrm>
          <a:prstGeom prst="rect">
            <a:avLst/>
          </a:prstGeom>
          <a:noFill/>
          <a:ln w="12699">
            <a:noFill/>
            <a:miter lim="800000"/>
            <a:headEnd type="none" w="sm" len="sm"/>
            <a:tailEnd type="none" w="sm" len="sm"/>
          </a:ln>
        </p:spPr>
        <p:txBody>
          <a:bodyPr wrap="none">
            <a:spAutoFit/>
          </a:bodyPr>
          <a:lstStyle/>
          <a:p>
            <a:pPr marL="285750" indent="-285750" defTabSz="762000" eaLnBrk="0" hangingPunct="0"/>
            <a:r>
              <a:rPr lang="en-US" sz="900" dirty="0" smtClean="0">
                <a:solidFill>
                  <a:schemeClr val="tx1"/>
                </a:solidFill>
              </a:rPr>
              <a:t>High</a:t>
            </a:r>
            <a:endParaRPr lang="en-US" sz="900" dirty="0">
              <a:solidFill>
                <a:schemeClr val="tx1"/>
              </a:solidFill>
            </a:endParaRPr>
          </a:p>
        </p:txBody>
      </p:sp>
      <p:sp>
        <p:nvSpPr>
          <p:cNvPr id="144" name="Oval 48"/>
          <p:cNvSpPr>
            <a:spLocks noChangeAspect="1" noChangeArrowheads="1"/>
          </p:cNvSpPr>
          <p:nvPr/>
        </p:nvSpPr>
        <p:spPr bwMode="auto">
          <a:xfrm rot="10800000" flipV="1">
            <a:off x="3183652" y="4380314"/>
            <a:ext cx="499116" cy="497744"/>
          </a:xfrm>
          <a:prstGeom prst="ellipse">
            <a:avLst/>
          </a:prstGeom>
          <a:gradFill flip="none" rotWithShape="1">
            <a:gsLst>
              <a:gs pos="50000">
                <a:schemeClr val="tx2"/>
              </a:gs>
              <a:gs pos="50000">
                <a:schemeClr val="accent1"/>
              </a:gs>
            </a:gsLst>
            <a:lin ang="5400000" scaled="1"/>
            <a:tileRect/>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45" name="Oval 48"/>
          <p:cNvSpPr>
            <a:spLocks noChangeAspect="1" noChangeArrowheads="1"/>
          </p:cNvSpPr>
          <p:nvPr/>
        </p:nvSpPr>
        <p:spPr bwMode="auto">
          <a:xfrm rot="10800000" flipV="1">
            <a:off x="4009439" y="3446469"/>
            <a:ext cx="499116" cy="497744"/>
          </a:xfrm>
          <a:prstGeom prst="ellipse">
            <a:avLst/>
          </a:prstGeom>
          <a:gradFill flip="none" rotWithShape="1">
            <a:gsLst>
              <a:gs pos="50000">
                <a:schemeClr val="tx2"/>
              </a:gs>
              <a:gs pos="50000">
                <a:schemeClr val="accent1"/>
              </a:gs>
            </a:gsLst>
            <a:lin ang="5400000" scaled="1"/>
            <a:tileRect/>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46" name="Oval 48"/>
          <p:cNvSpPr>
            <a:spLocks noChangeAspect="1" noChangeArrowheads="1"/>
          </p:cNvSpPr>
          <p:nvPr/>
        </p:nvSpPr>
        <p:spPr bwMode="auto">
          <a:xfrm rot="10800000" flipV="1">
            <a:off x="3280506" y="5298619"/>
            <a:ext cx="499116" cy="497744"/>
          </a:xfrm>
          <a:prstGeom prst="ellipse">
            <a:avLst/>
          </a:prstGeom>
          <a:gradFill flip="none" rotWithShape="1">
            <a:gsLst>
              <a:gs pos="50000">
                <a:schemeClr val="tx2"/>
              </a:gs>
              <a:gs pos="50000">
                <a:schemeClr val="accent1"/>
              </a:gs>
            </a:gsLst>
            <a:lin ang="5400000" scaled="1"/>
            <a:tileRect/>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47" name="Oval 48"/>
          <p:cNvSpPr>
            <a:spLocks noChangeAspect="1" noChangeArrowheads="1"/>
          </p:cNvSpPr>
          <p:nvPr/>
        </p:nvSpPr>
        <p:spPr bwMode="auto">
          <a:xfrm rot="10800000" flipV="1">
            <a:off x="3915870" y="4918824"/>
            <a:ext cx="499116" cy="497744"/>
          </a:xfrm>
          <a:prstGeom prst="ellipse">
            <a:avLst/>
          </a:prstGeom>
          <a:gradFill flip="none" rotWithShape="1">
            <a:gsLst>
              <a:gs pos="50000">
                <a:schemeClr val="tx2"/>
              </a:gs>
              <a:gs pos="50000">
                <a:schemeClr val="accent1"/>
              </a:gs>
            </a:gsLst>
            <a:lin ang="5400000" scaled="1"/>
            <a:tileRect/>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48" name="Oval 48"/>
          <p:cNvSpPr>
            <a:spLocks noChangeAspect="1" noChangeArrowheads="1"/>
          </p:cNvSpPr>
          <p:nvPr/>
        </p:nvSpPr>
        <p:spPr bwMode="auto">
          <a:xfrm rot="10800000" flipV="1">
            <a:off x="4075133" y="4215868"/>
            <a:ext cx="496373" cy="497744"/>
          </a:xfrm>
          <a:prstGeom prst="ellipse">
            <a:avLst/>
          </a:prstGeom>
          <a:solidFill>
            <a:schemeClr val="tx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49" name="Oval 48"/>
          <p:cNvSpPr>
            <a:spLocks noChangeAspect="1" noChangeArrowheads="1"/>
          </p:cNvSpPr>
          <p:nvPr/>
        </p:nvSpPr>
        <p:spPr bwMode="auto">
          <a:xfrm rot="10800000" flipV="1">
            <a:off x="2353440" y="2205828"/>
            <a:ext cx="499116" cy="497744"/>
          </a:xfrm>
          <a:prstGeom prst="ellipse">
            <a:avLst/>
          </a:prstGeom>
          <a:gradFill>
            <a:gsLst>
              <a:gs pos="50000">
                <a:schemeClr val="accent1"/>
              </a:gs>
              <a:gs pos="50000">
                <a:schemeClr val="accent2"/>
              </a:gs>
            </a:gsLst>
            <a:lin ang="5400000" scaled="0"/>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50" name="Oval 48"/>
          <p:cNvSpPr>
            <a:spLocks noChangeAspect="1" noChangeArrowheads="1"/>
          </p:cNvSpPr>
          <p:nvPr/>
        </p:nvSpPr>
        <p:spPr bwMode="auto">
          <a:xfrm rot="10800000" flipV="1">
            <a:off x="1920543" y="2122090"/>
            <a:ext cx="499116" cy="497744"/>
          </a:xfrm>
          <a:prstGeom prst="ellipse">
            <a:avLst/>
          </a:prstGeom>
          <a:gradFill>
            <a:gsLst>
              <a:gs pos="50000">
                <a:schemeClr val="accent1"/>
              </a:gs>
              <a:gs pos="50000">
                <a:schemeClr val="accent2"/>
              </a:gs>
            </a:gsLst>
            <a:lin ang="5400000" scaled="0"/>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51" name="Oval 48"/>
          <p:cNvSpPr>
            <a:spLocks noChangeAspect="1" noChangeArrowheads="1"/>
          </p:cNvSpPr>
          <p:nvPr/>
        </p:nvSpPr>
        <p:spPr bwMode="auto">
          <a:xfrm rot="10800000" flipV="1">
            <a:off x="731344" y="2595431"/>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55" name="Oval 48"/>
          <p:cNvSpPr>
            <a:spLocks noChangeAspect="1" noChangeArrowheads="1"/>
          </p:cNvSpPr>
          <p:nvPr/>
        </p:nvSpPr>
        <p:spPr bwMode="auto">
          <a:xfrm rot="10800000" flipV="1">
            <a:off x="1241381" y="2131899"/>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58" name="Oval 48"/>
          <p:cNvSpPr>
            <a:spLocks noChangeAspect="1" noChangeArrowheads="1"/>
          </p:cNvSpPr>
          <p:nvPr/>
        </p:nvSpPr>
        <p:spPr bwMode="auto">
          <a:xfrm rot="10800000" flipV="1">
            <a:off x="2419659" y="4083430"/>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59" name="Oval 48"/>
          <p:cNvSpPr>
            <a:spLocks noChangeAspect="1" noChangeArrowheads="1"/>
          </p:cNvSpPr>
          <p:nvPr/>
        </p:nvSpPr>
        <p:spPr bwMode="auto">
          <a:xfrm rot="10800000" flipV="1">
            <a:off x="2816972" y="2122090"/>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60" name="Oval 48"/>
          <p:cNvSpPr>
            <a:spLocks noChangeAspect="1" noChangeArrowheads="1"/>
          </p:cNvSpPr>
          <p:nvPr/>
        </p:nvSpPr>
        <p:spPr bwMode="auto">
          <a:xfrm rot="10800000" flipV="1">
            <a:off x="2585475" y="2445475"/>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grpSp>
        <p:nvGrpSpPr>
          <p:cNvPr id="161" name="Group 65"/>
          <p:cNvGrpSpPr/>
          <p:nvPr/>
        </p:nvGrpSpPr>
        <p:grpSpPr>
          <a:xfrm>
            <a:off x="1433738" y="1748256"/>
            <a:ext cx="3759213" cy="344904"/>
            <a:chOff x="907192" y="1628616"/>
            <a:chExt cx="4087854" cy="375057"/>
          </a:xfrm>
        </p:grpSpPr>
        <p:sp>
          <p:nvSpPr>
            <p:cNvPr id="162" name="Oval 46"/>
            <p:cNvSpPr>
              <a:spLocks noChangeArrowheads="1"/>
            </p:cNvSpPr>
            <p:nvPr/>
          </p:nvSpPr>
          <p:spPr bwMode="auto">
            <a:xfrm>
              <a:off x="3364442" y="1666077"/>
              <a:ext cx="97868" cy="97868"/>
            </a:xfrm>
            <a:prstGeom prst="ellipse">
              <a:avLst/>
            </a:prstGeom>
            <a:solidFill>
              <a:srgbClr val="005EB8"/>
            </a:solidFill>
            <a:ln w="6350" algn="ctr">
              <a:noFill/>
              <a:round/>
              <a:headEnd type="none" w="sm" len="sm"/>
              <a:tailEnd type="none" w="sm" len="sm"/>
            </a:ln>
          </p:spPr>
          <p:txBody>
            <a:bodyPr lIns="0" tIns="0" rIns="0" bIns="0" anchor="ctr"/>
            <a:lstStyle/>
            <a:p>
              <a:pPr algn="ctr" eaLnBrk="0" hangingPunct="0">
                <a:spcAft>
                  <a:spcPct val="30000"/>
                </a:spcAft>
              </a:pPr>
              <a:endParaRPr lang="en-US" sz="900" dirty="0">
                <a:solidFill>
                  <a:schemeClr val="tx1"/>
                </a:solidFill>
              </a:endParaRPr>
            </a:p>
          </p:txBody>
        </p:sp>
        <p:sp>
          <p:nvSpPr>
            <p:cNvPr id="163" name="Text Box 47"/>
            <p:cNvSpPr txBox="1">
              <a:spLocks noChangeArrowheads="1"/>
            </p:cNvSpPr>
            <p:nvPr/>
          </p:nvSpPr>
          <p:spPr bwMode="auto">
            <a:xfrm>
              <a:off x="3512195" y="1628800"/>
              <a:ext cx="1482851" cy="174325"/>
            </a:xfrm>
            <a:prstGeom prst="rect">
              <a:avLst/>
            </a:prstGeom>
            <a:noFill/>
            <a:ln w="12700">
              <a:noFill/>
              <a:miter lim="800000"/>
              <a:headEnd type="none" w="sm" len="sm"/>
              <a:tailEnd type="none" w="sm" len="sm"/>
            </a:ln>
          </p:spPr>
          <p:txBody>
            <a:bodyPr wrap="none" lIns="18000" tIns="10800" rIns="18000" bIns="10800">
              <a:spAutoFit/>
            </a:bodyPr>
            <a:lstStyle/>
            <a:p>
              <a:pPr marL="285750" indent="-285750" defTabSz="762000" eaLnBrk="0" hangingPunct="0"/>
              <a:r>
                <a:rPr lang="en-US" sz="900" dirty="0" smtClean="0">
                  <a:solidFill>
                    <a:schemeClr val="tx1"/>
                  </a:solidFill>
                </a:rPr>
                <a:t> Fan motor manufacturers</a:t>
              </a:r>
              <a:endParaRPr lang="en-US" sz="900" dirty="0">
                <a:solidFill>
                  <a:schemeClr val="tx1"/>
                </a:solidFill>
              </a:endParaRPr>
            </a:p>
          </p:txBody>
        </p:sp>
        <p:sp>
          <p:nvSpPr>
            <p:cNvPr id="164" name="Oval 50"/>
            <p:cNvSpPr>
              <a:spLocks noChangeArrowheads="1"/>
            </p:cNvSpPr>
            <p:nvPr/>
          </p:nvSpPr>
          <p:spPr bwMode="auto">
            <a:xfrm>
              <a:off x="907192" y="1656947"/>
              <a:ext cx="97868" cy="97868"/>
            </a:xfrm>
            <a:prstGeom prst="ellipse">
              <a:avLst/>
            </a:prstGeom>
            <a:solidFill>
              <a:schemeClr val="tx2"/>
            </a:solidFill>
            <a:ln w="6350" algn="ctr">
              <a:noFill/>
              <a:round/>
              <a:headEnd type="none" w="sm" len="sm"/>
              <a:tailEnd type="none" w="sm" len="sm"/>
            </a:ln>
          </p:spPr>
          <p:txBody>
            <a:bodyPr lIns="0" tIns="0" rIns="0" bIns="0" anchor="ctr"/>
            <a:lstStyle/>
            <a:p>
              <a:pPr algn="ctr" eaLnBrk="0" hangingPunct="0">
                <a:spcAft>
                  <a:spcPct val="30000"/>
                </a:spcAft>
              </a:pPr>
              <a:endParaRPr lang="en-US" sz="900" dirty="0">
                <a:solidFill>
                  <a:schemeClr val="tx1"/>
                </a:solidFill>
              </a:endParaRPr>
            </a:p>
          </p:txBody>
        </p:sp>
        <p:sp>
          <p:nvSpPr>
            <p:cNvPr id="165" name="Text Box 51"/>
            <p:cNvSpPr txBox="1">
              <a:spLocks noChangeArrowheads="1"/>
            </p:cNvSpPr>
            <p:nvPr/>
          </p:nvSpPr>
          <p:spPr bwMode="auto">
            <a:xfrm>
              <a:off x="1034329" y="1628616"/>
              <a:ext cx="2145245" cy="174325"/>
            </a:xfrm>
            <a:prstGeom prst="rect">
              <a:avLst/>
            </a:prstGeom>
            <a:noFill/>
            <a:ln w="12700">
              <a:noFill/>
              <a:miter lim="800000"/>
              <a:headEnd type="none" w="sm" len="sm"/>
              <a:tailEnd type="none" w="sm" len="sm"/>
            </a:ln>
          </p:spPr>
          <p:txBody>
            <a:bodyPr wrap="none" lIns="18000" tIns="10800" rIns="18000" bIns="10800">
              <a:spAutoFit/>
            </a:bodyPr>
            <a:lstStyle/>
            <a:p>
              <a:pPr defTabSz="762000" eaLnBrk="0" hangingPunct="0"/>
              <a:r>
                <a:rPr lang="en-US" sz="900" dirty="0" smtClean="0"/>
                <a:t>Fan wheel/component manufacturers</a:t>
              </a:r>
              <a:endParaRPr lang="en-US" sz="900" dirty="0">
                <a:solidFill>
                  <a:schemeClr val="tx1"/>
                </a:solidFill>
              </a:endParaRPr>
            </a:p>
          </p:txBody>
        </p:sp>
        <p:sp>
          <p:nvSpPr>
            <p:cNvPr id="166" name="Oval 46"/>
            <p:cNvSpPr>
              <a:spLocks noChangeArrowheads="1"/>
            </p:cNvSpPr>
            <p:nvPr/>
          </p:nvSpPr>
          <p:spPr bwMode="auto">
            <a:xfrm>
              <a:off x="3364442" y="1866625"/>
              <a:ext cx="97868" cy="97868"/>
            </a:xfrm>
            <a:prstGeom prst="ellipse">
              <a:avLst/>
            </a:prstGeom>
            <a:solidFill>
              <a:schemeClr val="accent2"/>
            </a:solidFill>
            <a:ln w="6350" algn="ctr">
              <a:noFill/>
              <a:round/>
              <a:headEnd type="none" w="sm" len="sm"/>
              <a:tailEnd type="none" w="sm" len="sm"/>
            </a:ln>
          </p:spPr>
          <p:txBody>
            <a:bodyPr lIns="0" tIns="0" rIns="0" bIns="0" anchor="ctr"/>
            <a:lstStyle/>
            <a:p>
              <a:pPr algn="ctr" eaLnBrk="0" hangingPunct="0">
                <a:spcAft>
                  <a:spcPct val="30000"/>
                </a:spcAft>
              </a:pPr>
              <a:endParaRPr lang="en-US" sz="900" dirty="0">
                <a:solidFill>
                  <a:schemeClr val="tx1"/>
                </a:solidFill>
              </a:endParaRPr>
            </a:p>
          </p:txBody>
        </p:sp>
        <p:sp>
          <p:nvSpPr>
            <p:cNvPr id="168" name="Text Box 47"/>
            <p:cNvSpPr txBox="1">
              <a:spLocks noChangeArrowheads="1"/>
            </p:cNvSpPr>
            <p:nvPr/>
          </p:nvSpPr>
          <p:spPr bwMode="auto">
            <a:xfrm>
              <a:off x="3512195" y="1829348"/>
              <a:ext cx="1441016" cy="174325"/>
            </a:xfrm>
            <a:prstGeom prst="rect">
              <a:avLst/>
            </a:prstGeom>
            <a:noFill/>
            <a:ln w="12700">
              <a:noFill/>
              <a:miter lim="800000"/>
              <a:headEnd type="none" w="sm" len="sm"/>
              <a:tailEnd type="none" w="sm" len="sm"/>
            </a:ln>
          </p:spPr>
          <p:txBody>
            <a:bodyPr wrap="none" lIns="18000" tIns="10800" rIns="18000" bIns="10800">
              <a:spAutoFit/>
            </a:bodyPr>
            <a:lstStyle/>
            <a:p>
              <a:pPr marL="285750" indent="-285750" defTabSz="762000" eaLnBrk="0" hangingPunct="0"/>
              <a:r>
                <a:rPr lang="en-US" sz="900" dirty="0" smtClean="0">
                  <a:solidFill>
                    <a:schemeClr val="tx1"/>
                  </a:solidFill>
                </a:rPr>
                <a:t> Industrial conglomerates</a:t>
              </a:r>
              <a:endParaRPr lang="en-US" sz="900" dirty="0">
                <a:solidFill>
                  <a:schemeClr val="tx1"/>
                </a:solidFill>
              </a:endParaRPr>
            </a:p>
          </p:txBody>
        </p:sp>
        <p:sp>
          <p:nvSpPr>
            <p:cNvPr id="169" name="Oval 50"/>
            <p:cNvSpPr>
              <a:spLocks noChangeArrowheads="1"/>
            </p:cNvSpPr>
            <p:nvPr/>
          </p:nvSpPr>
          <p:spPr bwMode="auto">
            <a:xfrm>
              <a:off x="907192" y="1857494"/>
              <a:ext cx="97868" cy="97868"/>
            </a:xfrm>
            <a:prstGeom prst="ellipse">
              <a:avLst/>
            </a:prstGeom>
            <a:solidFill>
              <a:schemeClr val="accent1"/>
            </a:solidFill>
            <a:ln w="6350" algn="ctr">
              <a:noFill/>
              <a:round/>
              <a:headEnd type="none" w="sm" len="sm"/>
              <a:tailEnd type="none" w="sm" len="sm"/>
            </a:ln>
          </p:spPr>
          <p:txBody>
            <a:bodyPr lIns="0" tIns="0" rIns="0" bIns="0" anchor="ctr"/>
            <a:lstStyle/>
            <a:p>
              <a:pPr algn="ctr" eaLnBrk="0" hangingPunct="0">
                <a:spcAft>
                  <a:spcPct val="30000"/>
                </a:spcAft>
              </a:pPr>
              <a:endParaRPr lang="en-US" sz="900" dirty="0">
                <a:solidFill>
                  <a:schemeClr val="tx1"/>
                </a:solidFill>
              </a:endParaRPr>
            </a:p>
          </p:txBody>
        </p:sp>
        <p:sp>
          <p:nvSpPr>
            <p:cNvPr id="170" name="Text Box 51"/>
            <p:cNvSpPr txBox="1">
              <a:spLocks noChangeArrowheads="1"/>
            </p:cNvSpPr>
            <p:nvPr/>
          </p:nvSpPr>
          <p:spPr bwMode="auto">
            <a:xfrm>
              <a:off x="1034329" y="1829164"/>
              <a:ext cx="1775698" cy="174325"/>
            </a:xfrm>
            <a:prstGeom prst="rect">
              <a:avLst/>
            </a:prstGeom>
            <a:noFill/>
            <a:ln w="12700">
              <a:noFill/>
              <a:miter lim="800000"/>
              <a:headEnd type="none" w="sm" len="sm"/>
              <a:tailEnd type="none" w="sm" len="sm"/>
            </a:ln>
          </p:spPr>
          <p:txBody>
            <a:bodyPr wrap="none" lIns="18000" tIns="10800" rIns="18000" bIns="10800">
              <a:spAutoFit/>
            </a:bodyPr>
            <a:lstStyle/>
            <a:p>
              <a:pPr defTabSz="762000" eaLnBrk="0" hangingPunct="0"/>
              <a:r>
                <a:rPr lang="en-US" sz="900" dirty="0" smtClean="0"/>
                <a:t>Air treatment solution providers</a:t>
              </a:r>
              <a:endParaRPr lang="en-US" sz="900" dirty="0">
                <a:solidFill>
                  <a:schemeClr val="tx1"/>
                </a:solidFill>
              </a:endParaRPr>
            </a:p>
          </p:txBody>
        </p:sp>
      </p:grpSp>
      <p:sp>
        <p:nvSpPr>
          <p:cNvPr id="171" name="Oval 48"/>
          <p:cNvSpPr>
            <a:spLocks noChangeAspect="1" noChangeArrowheads="1"/>
          </p:cNvSpPr>
          <p:nvPr/>
        </p:nvSpPr>
        <p:spPr bwMode="auto">
          <a:xfrm rot="10800000" flipV="1">
            <a:off x="890060" y="2221366"/>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72" name="Oval 48"/>
          <p:cNvSpPr>
            <a:spLocks noChangeAspect="1" noChangeArrowheads="1"/>
          </p:cNvSpPr>
          <p:nvPr/>
        </p:nvSpPr>
        <p:spPr bwMode="auto">
          <a:xfrm rot="10800000" flipV="1">
            <a:off x="1411053" y="3229245"/>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76" name="Oval 48"/>
          <p:cNvSpPr>
            <a:spLocks noChangeAspect="1" noChangeArrowheads="1"/>
          </p:cNvSpPr>
          <p:nvPr/>
        </p:nvSpPr>
        <p:spPr bwMode="auto">
          <a:xfrm rot="10800000" flipV="1">
            <a:off x="4455452" y="2825270"/>
            <a:ext cx="496373" cy="497744"/>
          </a:xfrm>
          <a:prstGeom prst="ellipse">
            <a:avLst/>
          </a:prstGeom>
          <a:solidFill>
            <a:schemeClr val="tx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77" name="Oval 48"/>
          <p:cNvSpPr>
            <a:spLocks noChangeAspect="1" noChangeArrowheads="1"/>
          </p:cNvSpPr>
          <p:nvPr/>
        </p:nvSpPr>
        <p:spPr bwMode="auto">
          <a:xfrm rot="10800000" flipV="1">
            <a:off x="3231804" y="3752336"/>
            <a:ext cx="496373" cy="497744"/>
          </a:xfrm>
          <a:prstGeom prst="ellipse">
            <a:avLst/>
          </a:prstGeom>
          <a:solidFill>
            <a:schemeClr val="accent3"/>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78" name="Oval 48"/>
          <p:cNvSpPr>
            <a:spLocks noChangeAspect="1" noChangeArrowheads="1"/>
          </p:cNvSpPr>
          <p:nvPr/>
        </p:nvSpPr>
        <p:spPr bwMode="auto">
          <a:xfrm rot="10800000" flipV="1">
            <a:off x="3399279" y="2692832"/>
            <a:ext cx="496373" cy="497744"/>
          </a:xfrm>
          <a:prstGeom prst="ellipse">
            <a:avLst/>
          </a:prstGeom>
          <a:gradFill>
            <a:gsLst>
              <a:gs pos="50000">
                <a:schemeClr val="tx2"/>
              </a:gs>
              <a:gs pos="50000">
                <a:schemeClr val="accent3"/>
              </a:gs>
            </a:gsLst>
            <a:lin ang="5400000" scaled="0"/>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87" name="Oval 48"/>
          <p:cNvSpPr>
            <a:spLocks noChangeAspect="1" noChangeArrowheads="1"/>
          </p:cNvSpPr>
          <p:nvPr/>
        </p:nvSpPr>
        <p:spPr bwMode="auto">
          <a:xfrm rot="10800000" flipV="1">
            <a:off x="3214287" y="3222584"/>
            <a:ext cx="499116" cy="497744"/>
          </a:xfrm>
          <a:prstGeom prst="ellipse">
            <a:avLst/>
          </a:prstGeom>
          <a:gradFill flip="none" rotWithShape="1">
            <a:gsLst>
              <a:gs pos="50000">
                <a:schemeClr val="tx2"/>
              </a:gs>
              <a:gs pos="50000">
                <a:schemeClr val="accent1"/>
              </a:gs>
            </a:gsLst>
            <a:lin ang="5400000" scaled="1"/>
            <a:tileRect/>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88" name="Oval 48"/>
          <p:cNvSpPr>
            <a:spLocks noChangeAspect="1" noChangeArrowheads="1"/>
          </p:cNvSpPr>
          <p:nvPr/>
        </p:nvSpPr>
        <p:spPr bwMode="auto">
          <a:xfrm rot="10800000" flipV="1">
            <a:off x="3015629" y="2494175"/>
            <a:ext cx="496373" cy="497744"/>
          </a:xfrm>
          <a:prstGeom prst="ellipse">
            <a:avLst/>
          </a:prstGeom>
          <a:solidFill>
            <a:schemeClr val="accent3"/>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89" name="Oval 48"/>
          <p:cNvSpPr>
            <a:spLocks noChangeAspect="1" noChangeArrowheads="1"/>
          </p:cNvSpPr>
          <p:nvPr/>
        </p:nvSpPr>
        <p:spPr bwMode="auto">
          <a:xfrm rot="10800000" flipV="1">
            <a:off x="2820828" y="3460133"/>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90" name="Oval 48"/>
          <p:cNvSpPr>
            <a:spLocks noChangeAspect="1" noChangeArrowheads="1"/>
          </p:cNvSpPr>
          <p:nvPr/>
        </p:nvSpPr>
        <p:spPr bwMode="auto">
          <a:xfrm rot="10800000" flipV="1">
            <a:off x="4207571" y="5142934"/>
            <a:ext cx="496373" cy="497744"/>
          </a:xfrm>
          <a:prstGeom prst="ellipse">
            <a:avLst/>
          </a:prstGeom>
          <a:solidFill>
            <a:schemeClr val="tx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91" name="Oval 48"/>
          <p:cNvSpPr>
            <a:spLocks noChangeAspect="1" noChangeArrowheads="1"/>
          </p:cNvSpPr>
          <p:nvPr/>
        </p:nvSpPr>
        <p:spPr bwMode="auto">
          <a:xfrm rot="10800000" flipV="1">
            <a:off x="4508030" y="4546963"/>
            <a:ext cx="499116" cy="497744"/>
          </a:xfrm>
          <a:prstGeom prst="ellipse">
            <a:avLst/>
          </a:prstGeom>
          <a:gradFill>
            <a:gsLst>
              <a:gs pos="50000">
                <a:schemeClr val="tx2"/>
              </a:gs>
              <a:gs pos="50000">
                <a:schemeClr val="accent3"/>
              </a:gs>
            </a:gsLst>
            <a:lin ang="5400000" scaled="0"/>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92" name="Oval 48"/>
          <p:cNvSpPr>
            <a:spLocks noChangeAspect="1" noChangeArrowheads="1"/>
          </p:cNvSpPr>
          <p:nvPr/>
        </p:nvSpPr>
        <p:spPr bwMode="auto">
          <a:xfrm rot="10800000" flipV="1">
            <a:off x="4039549" y="4613182"/>
            <a:ext cx="499116" cy="497744"/>
          </a:xfrm>
          <a:prstGeom prst="ellipse">
            <a:avLst/>
          </a:prstGeom>
          <a:gradFill flip="none" rotWithShape="1">
            <a:gsLst>
              <a:gs pos="50000">
                <a:schemeClr val="tx2"/>
              </a:gs>
              <a:gs pos="50000">
                <a:schemeClr val="accent1"/>
              </a:gs>
            </a:gsLst>
            <a:lin ang="5400000" scaled="1"/>
            <a:tileRect/>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193" name="Oval 48"/>
          <p:cNvSpPr>
            <a:spLocks noChangeAspect="1" noChangeArrowheads="1"/>
          </p:cNvSpPr>
          <p:nvPr/>
        </p:nvSpPr>
        <p:spPr bwMode="auto">
          <a:xfrm rot="10800000" flipV="1">
            <a:off x="3242761" y="2158176"/>
            <a:ext cx="496373" cy="497744"/>
          </a:xfrm>
          <a:prstGeom prst="ellipse">
            <a:avLst/>
          </a:prstGeom>
          <a:solidFill>
            <a:schemeClr val="accent3"/>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pic>
        <p:nvPicPr>
          <p:cNvPr id="194" name="Picture 94" descr="logkko.jpg"/>
          <p:cNvPicPr>
            <a:picLocks noChangeAspect="1"/>
          </p:cNvPicPr>
          <p:nvPr/>
        </p:nvPicPr>
        <p:blipFill>
          <a:blip r:embed="rId3" cstate="print"/>
          <a:stretch>
            <a:fillRect/>
          </a:stretch>
        </p:blipFill>
        <p:spPr>
          <a:xfrm>
            <a:off x="7432730" y="2626613"/>
            <a:ext cx="1721693" cy="222532"/>
          </a:xfrm>
          <a:prstGeom prst="rect">
            <a:avLst/>
          </a:prstGeom>
        </p:spPr>
      </p:pic>
      <p:pic>
        <p:nvPicPr>
          <p:cNvPr id="195" name="Picture 95" descr="logo.gif"/>
          <p:cNvPicPr>
            <a:picLocks noChangeAspect="1"/>
          </p:cNvPicPr>
          <p:nvPr/>
        </p:nvPicPr>
        <p:blipFill>
          <a:blip r:embed="rId4" cstate="print"/>
          <a:stretch>
            <a:fillRect/>
          </a:stretch>
        </p:blipFill>
        <p:spPr>
          <a:xfrm>
            <a:off x="7697610" y="1964424"/>
            <a:ext cx="1390593" cy="198657"/>
          </a:xfrm>
          <a:prstGeom prst="rect">
            <a:avLst/>
          </a:prstGeom>
        </p:spPr>
      </p:pic>
      <p:pic>
        <p:nvPicPr>
          <p:cNvPr id="196" name="Picture 99" descr="250_00050110-afinum.jpg"/>
          <p:cNvPicPr>
            <a:picLocks noChangeAspect="1"/>
          </p:cNvPicPr>
          <p:nvPr/>
        </p:nvPicPr>
        <p:blipFill>
          <a:blip r:embed="rId5" cstate="print"/>
          <a:stretch>
            <a:fillRect/>
          </a:stretch>
        </p:blipFill>
        <p:spPr>
          <a:xfrm>
            <a:off x="5858194" y="1898205"/>
            <a:ext cx="1044784" cy="264876"/>
          </a:xfrm>
          <a:prstGeom prst="rect">
            <a:avLst/>
          </a:prstGeom>
        </p:spPr>
      </p:pic>
      <p:pic>
        <p:nvPicPr>
          <p:cNvPr id="197" name="Picture 100" descr="01f1a05053c6242fcfa23075e5b963c1_XS.jpg"/>
          <p:cNvPicPr>
            <a:picLocks noChangeAspect="1"/>
          </p:cNvPicPr>
          <p:nvPr/>
        </p:nvPicPr>
        <p:blipFill>
          <a:blip r:embed="rId6" cstate="print"/>
          <a:stretch>
            <a:fillRect/>
          </a:stretch>
        </p:blipFill>
        <p:spPr>
          <a:xfrm>
            <a:off x="7102159" y="3023927"/>
            <a:ext cx="992760" cy="292312"/>
          </a:xfrm>
          <a:prstGeom prst="rect">
            <a:avLst/>
          </a:prstGeom>
        </p:spPr>
      </p:pic>
      <p:pic>
        <p:nvPicPr>
          <p:cNvPr id="198" name="Picture 104" descr="logzo.gif"/>
          <p:cNvPicPr>
            <a:picLocks noChangeAspect="1"/>
          </p:cNvPicPr>
          <p:nvPr/>
        </p:nvPicPr>
        <p:blipFill>
          <a:blip r:embed="rId7" cstate="print"/>
          <a:stretch>
            <a:fillRect/>
          </a:stretch>
        </p:blipFill>
        <p:spPr>
          <a:xfrm>
            <a:off x="8457156" y="2988311"/>
            <a:ext cx="697267" cy="366711"/>
          </a:xfrm>
          <a:prstGeom prst="rect">
            <a:avLst/>
          </a:prstGeom>
        </p:spPr>
      </p:pic>
      <p:pic>
        <p:nvPicPr>
          <p:cNvPr id="199" name="Picture 110" descr="equita-logo.gif"/>
          <p:cNvPicPr>
            <a:picLocks noChangeAspect="1"/>
          </p:cNvPicPr>
          <p:nvPr/>
        </p:nvPicPr>
        <p:blipFill>
          <a:blip r:embed="rId8" cstate="print"/>
          <a:stretch>
            <a:fillRect/>
          </a:stretch>
        </p:blipFill>
        <p:spPr>
          <a:xfrm>
            <a:off x="7608912" y="3924715"/>
            <a:ext cx="940781" cy="235196"/>
          </a:xfrm>
          <a:prstGeom prst="rect">
            <a:avLst/>
          </a:prstGeom>
        </p:spPr>
      </p:pic>
      <p:pic>
        <p:nvPicPr>
          <p:cNvPr id="200" name="Picture 113" descr="logo_ecgm1.gif"/>
          <p:cNvPicPr>
            <a:picLocks noChangeAspect="1"/>
          </p:cNvPicPr>
          <p:nvPr/>
        </p:nvPicPr>
        <p:blipFill>
          <a:blip r:embed="rId9" cstate="print"/>
          <a:stretch>
            <a:fillRect/>
          </a:stretch>
        </p:blipFill>
        <p:spPr>
          <a:xfrm>
            <a:off x="8028701" y="3487460"/>
            <a:ext cx="811653" cy="300612"/>
          </a:xfrm>
          <a:prstGeom prst="rect">
            <a:avLst/>
          </a:prstGeom>
        </p:spPr>
      </p:pic>
      <p:pic>
        <p:nvPicPr>
          <p:cNvPr id="201" name="Picture 116" descr="Unbengegeannt.jpg"/>
          <p:cNvPicPr>
            <a:picLocks noChangeAspect="1"/>
          </p:cNvPicPr>
          <p:nvPr/>
        </p:nvPicPr>
        <p:blipFill>
          <a:blip r:embed="rId10" cstate="print"/>
          <a:stretch>
            <a:fillRect/>
          </a:stretch>
        </p:blipFill>
        <p:spPr>
          <a:xfrm>
            <a:off x="5834716" y="4656978"/>
            <a:ext cx="927065" cy="269605"/>
          </a:xfrm>
          <a:prstGeom prst="rect">
            <a:avLst/>
          </a:prstGeom>
        </p:spPr>
      </p:pic>
      <p:pic>
        <p:nvPicPr>
          <p:cNvPr id="202" name="Picture 119" descr="logo_home.gif"/>
          <p:cNvPicPr>
            <a:picLocks noChangeAspect="1"/>
          </p:cNvPicPr>
          <p:nvPr/>
        </p:nvPicPr>
        <p:blipFill>
          <a:blip r:embed="rId11" cstate="print"/>
          <a:stretch>
            <a:fillRect/>
          </a:stretch>
        </p:blipFill>
        <p:spPr>
          <a:xfrm>
            <a:off x="6307008" y="5455547"/>
            <a:ext cx="529752" cy="645634"/>
          </a:xfrm>
          <a:prstGeom prst="rect">
            <a:avLst/>
          </a:prstGeom>
        </p:spPr>
      </p:pic>
      <p:pic>
        <p:nvPicPr>
          <p:cNvPr id="203" name="Picture 121" descr="VREP_Logo_RGB_300x34.jpg"/>
          <p:cNvPicPr>
            <a:picLocks noChangeAspect="1"/>
          </p:cNvPicPr>
          <p:nvPr/>
        </p:nvPicPr>
        <p:blipFill>
          <a:blip r:embed="rId12" cstate="print"/>
          <a:stretch>
            <a:fillRect/>
          </a:stretch>
        </p:blipFill>
        <p:spPr>
          <a:xfrm>
            <a:off x="7234073" y="5719166"/>
            <a:ext cx="1617864" cy="183358"/>
          </a:xfrm>
          <a:prstGeom prst="rect">
            <a:avLst/>
          </a:prstGeom>
        </p:spPr>
      </p:pic>
      <p:pic>
        <p:nvPicPr>
          <p:cNvPr id="204" name="Picture 124" descr="logo.png"/>
          <p:cNvPicPr>
            <a:picLocks noChangeAspect="1"/>
          </p:cNvPicPr>
          <p:nvPr/>
        </p:nvPicPr>
        <p:blipFill>
          <a:blip r:embed="rId13" cstate="print"/>
          <a:stretch>
            <a:fillRect/>
          </a:stretch>
        </p:blipFill>
        <p:spPr>
          <a:xfrm>
            <a:off x="5768497" y="5371723"/>
            <a:ext cx="1393754" cy="132438"/>
          </a:xfrm>
          <a:prstGeom prst="rect">
            <a:avLst/>
          </a:prstGeom>
        </p:spPr>
      </p:pic>
      <p:sp>
        <p:nvSpPr>
          <p:cNvPr id="205" name="Rectangle 64"/>
          <p:cNvSpPr>
            <a:spLocks noChangeArrowheads="1"/>
          </p:cNvSpPr>
          <p:nvPr/>
        </p:nvSpPr>
        <p:spPr bwMode="auto">
          <a:xfrm>
            <a:off x="5474695" y="1434352"/>
            <a:ext cx="3941464" cy="288000"/>
          </a:xfrm>
          <a:prstGeom prst="rect">
            <a:avLst/>
          </a:prstGeom>
          <a:solidFill>
            <a:schemeClr val="accent1"/>
          </a:solidFill>
          <a:ln w="6350">
            <a:noFill/>
            <a:miter lim="800000"/>
            <a:headEnd/>
            <a:tailEnd/>
          </a:ln>
        </p:spPr>
        <p:txBody>
          <a:bodyPr wrap="none" anchor="ctr"/>
          <a:lstStyle/>
          <a:p>
            <a:pPr algn="ctr"/>
            <a:r>
              <a:rPr lang="en-US" sz="900" b="1" dirty="0" smtClean="0">
                <a:solidFill>
                  <a:schemeClr val="bg1"/>
                </a:solidFill>
              </a:rPr>
              <a:t>Financial investors</a:t>
            </a:r>
            <a:endParaRPr lang="en-US" sz="900" b="1" dirty="0">
              <a:solidFill>
                <a:schemeClr val="bg1"/>
              </a:solidFill>
            </a:endParaRPr>
          </a:p>
        </p:txBody>
      </p:sp>
      <p:sp>
        <p:nvSpPr>
          <p:cNvPr id="206" name="Oval 48"/>
          <p:cNvSpPr>
            <a:spLocks noChangeAspect="1" noChangeArrowheads="1"/>
          </p:cNvSpPr>
          <p:nvPr/>
        </p:nvSpPr>
        <p:spPr bwMode="auto">
          <a:xfrm rot="10800000" flipV="1">
            <a:off x="3677819" y="2459963"/>
            <a:ext cx="496373" cy="497744"/>
          </a:xfrm>
          <a:prstGeom prst="ellipse">
            <a:avLst/>
          </a:prstGeom>
          <a:gradFill flip="none" rotWithShape="1">
            <a:gsLst>
              <a:gs pos="50000">
                <a:schemeClr val="tx2"/>
              </a:gs>
              <a:gs pos="50000">
                <a:schemeClr val="accent3"/>
              </a:gs>
            </a:gsLst>
            <a:lin ang="5400000" scaled="1"/>
            <a:tileRect/>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209" name="Oval 48"/>
          <p:cNvSpPr>
            <a:spLocks noChangeAspect="1" noChangeArrowheads="1"/>
          </p:cNvSpPr>
          <p:nvPr/>
        </p:nvSpPr>
        <p:spPr bwMode="auto">
          <a:xfrm rot="10800000" flipV="1">
            <a:off x="1534731" y="2274145"/>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212" name="Oval 48"/>
          <p:cNvSpPr>
            <a:spLocks noChangeAspect="1" noChangeArrowheads="1"/>
          </p:cNvSpPr>
          <p:nvPr/>
        </p:nvSpPr>
        <p:spPr bwMode="auto">
          <a:xfrm rot="10800000" flipV="1">
            <a:off x="2750754" y="3850562"/>
            <a:ext cx="499116" cy="497744"/>
          </a:xfrm>
          <a:prstGeom prst="ellipse">
            <a:avLst/>
          </a:prstGeom>
          <a:gradFill>
            <a:gsLst>
              <a:gs pos="50000">
                <a:schemeClr val="tx2"/>
              </a:gs>
              <a:gs pos="50000">
                <a:schemeClr val="accent1"/>
              </a:gs>
            </a:gsLst>
            <a:lin ang="5400000" scaled="0"/>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213" name="Oval 48"/>
          <p:cNvSpPr>
            <a:spLocks noChangeAspect="1" noChangeArrowheads="1"/>
          </p:cNvSpPr>
          <p:nvPr/>
        </p:nvSpPr>
        <p:spPr bwMode="auto">
          <a:xfrm rot="10800000" flipV="1">
            <a:off x="3479163" y="4711408"/>
            <a:ext cx="499116" cy="497744"/>
          </a:xfrm>
          <a:prstGeom prst="ellipse">
            <a:avLst/>
          </a:prstGeom>
          <a:gradFill flip="none" rotWithShape="1">
            <a:gsLst>
              <a:gs pos="50000">
                <a:schemeClr val="tx2"/>
              </a:gs>
              <a:gs pos="50000">
                <a:schemeClr val="accent1"/>
              </a:gs>
            </a:gsLst>
            <a:lin ang="5400000" scaled="1"/>
            <a:tileRect/>
          </a:gra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pic>
        <p:nvPicPr>
          <p:cNvPr id="214" name="Picture 114" descr="logo_capcellence.png"/>
          <p:cNvPicPr>
            <a:picLocks noChangeAspect="1"/>
          </p:cNvPicPr>
          <p:nvPr/>
        </p:nvPicPr>
        <p:blipFill>
          <a:blip r:embed="rId14" cstate="print"/>
          <a:stretch>
            <a:fillRect/>
          </a:stretch>
        </p:blipFill>
        <p:spPr>
          <a:xfrm>
            <a:off x="5683710" y="2834029"/>
            <a:ext cx="1252572" cy="472999"/>
          </a:xfrm>
          <a:prstGeom prst="rect">
            <a:avLst/>
          </a:prstGeom>
        </p:spPr>
      </p:pic>
      <p:grpSp>
        <p:nvGrpSpPr>
          <p:cNvPr id="215" name="Group 123"/>
          <p:cNvGrpSpPr/>
          <p:nvPr/>
        </p:nvGrpSpPr>
        <p:grpSpPr>
          <a:xfrm>
            <a:off x="6165554" y="3802682"/>
            <a:ext cx="793806" cy="425862"/>
            <a:chOff x="5457057" y="4414592"/>
            <a:chExt cx="1264028" cy="678127"/>
          </a:xfrm>
        </p:grpSpPr>
        <p:pic>
          <p:nvPicPr>
            <p:cNvPr id="216" name="Picture 121" descr="eqt_mindre_logga.jpg"/>
            <p:cNvPicPr>
              <a:picLocks noChangeAspect="1"/>
            </p:cNvPicPr>
            <p:nvPr/>
          </p:nvPicPr>
          <p:blipFill>
            <a:blip r:embed="rId15" cstate="print"/>
            <a:stretch>
              <a:fillRect/>
            </a:stretch>
          </p:blipFill>
          <p:spPr>
            <a:xfrm>
              <a:off x="5745088" y="4414592"/>
              <a:ext cx="744656" cy="526576"/>
            </a:xfrm>
            <a:prstGeom prst="rect">
              <a:avLst/>
            </a:prstGeom>
          </p:spPr>
        </p:pic>
        <p:sp>
          <p:nvSpPr>
            <p:cNvPr id="217" name="Rectangle 115"/>
            <p:cNvSpPr/>
            <p:nvPr/>
          </p:nvSpPr>
          <p:spPr>
            <a:xfrm>
              <a:off x="5457057" y="4725151"/>
              <a:ext cx="1264028" cy="367568"/>
            </a:xfrm>
            <a:prstGeom prst="rect">
              <a:avLst/>
            </a:prstGeom>
          </p:spPr>
          <p:txBody>
            <a:bodyPr wrap="none">
              <a:spAutoFit/>
            </a:bodyPr>
            <a:lstStyle/>
            <a:p>
              <a:r>
                <a:rPr lang="en-US" sz="900" b="1" dirty="0" smtClean="0"/>
                <a:t>Mid-Market</a:t>
              </a:r>
              <a:endParaRPr lang="en-US" sz="900" b="1" dirty="0"/>
            </a:p>
          </p:txBody>
        </p:sp>
      </p:grpSp>
      <p:pic>
        <p:nvPicPr>
          <p:cNvPr id="218" name="Picture 116" descr="logo (1).jpg"/>
          <p:cNvPicPr>
            <a:picLocks noChangeAspect="1"/>
          </p:cNvPicPr>
          <p:nvPr/>
        </p:nvPicPr>
        <p:blipFill>
          <a:blip r:embed="rId16" cstate="print"/>
          <a:stretch>
            <a:fillRect/>
          </a:stretch>
        </p:blipFill>
        <p:spPr>
          <a:xfrm>
            <a:off x="6832174" y="2239895"/>
            <a:ext cx="1130307" cy="262231"/>
          </a:xfrm>
          <a:prstGeom prst="rect">
            <a:avLst/>
          </a:prstGeom>
        </p:spPr>
      </p:pic>
      <p:pic>
        <p:nvPicPr>
          <p:cNvPr id="219" name="Picture 117" descr="logo (2).jpg"/>
          <p:cNvPicPr>
            <a:picLocks noChangeAspect="1"/>
          </p:cNvPicPr>
          <p:nvPr/>
        </p:nvPicPr>
        <p:blipFill>
          <a:blip r:embed="rId17" cstate="print"/>
          <a:stretch>
            <a:fillRect/>
          </a:stretch>
        </p:blipFill>
        <p:spPr>
          <a:xfrm>
            <a:off x="6563124" y="4273433"/>
            <a:ext cx="1771123" cy="317326"/>
          </a:xfrm>
          <a:prstGeom prst="rect">
            <a:avLst/>
          </a:prstGeom>
        </p:spPr>
      </p:pic>
      <p:pic>
        <p:nvPicPr>
          <p:cNvPr id="220" name="Picture 119" descr="logo_hf.gif"/>
          <p:cNvPicPr>
            <a:picLocks noChangeAspect="1"/>
          </p:cNvPicPr>
          <p:nvPr/>
        </p:nvPicPr>
        <p:blipFill>
          <a:blip r:embed="rId18" cstate="print"/>
          <a:srcRect r="9376"/>
          <a:stretch>
            <a:fillRect/>
          </a:stretch>
        </p:blipFill>
        <p:spPr>
          <a:xfrm>
            <a:off x="7366511" y="4699268"/>
            <a:ext cx="1920030" cy="222586"/>
          </a:xfrm>
          <a:prstGeom prst="rect">
            <a:avLst/>
          </a:prstGeom>
        </p:spPr>
      </p:pic>
      <p:pic>
        <p:nvPicPr>
          <p:cNvPr id="221" name="Picture 120" descr="riverside.jpg"/>
          <p:cNvPicPr>
            <a:picLocks noChangeAspect="1"/>
          </p:cNvPicPr>
          <p:nvPr/>
        </p:nvPicPr>
        <p:blipFill>
          <a:blip r:embed="rId19" cstate="print"/>
          <a:stretch>
            <a:fillRect/>
          </a:stretch>
        </p:blipFill>
        <p:spPr>
          <a:xfrm>
            <a:off x="8218598" y="5186730"/>
            <a:ext cx="1095772" cy="547886"/>
          </a:xfrm>
          <a:prstGeom prst="rect">
            <a:avLst/>
          </a:prstGeom>
        </p:spPr>
      </p:pic>
      <p:pic>
        <p:nvPicPr>
          <p:cNvPr id="222" name="Picture 122" descr="image_manager__rex_referenz_odewald_kmu.png"/>
          <p:cNvPicPr>
            <a:picLocks noChangeAspect="1"/>
          </p:cNvPicPr>
          <p:nvPr/>
        </p:nvPicPr>
        <p:blipFill>
          <a:blip r:embed="rId20" cstate="print"/>
          <a:stretch>
            <a:fillRect/>
          </a:stretch>
        </p:blipFill>
        <p:spPr>
          <a:xfrm>
            <a:off x="6761781" y="5031869"/>
            <a:ext cx="1310492" cy="177853"/>
          </a:xfrm>
          <a:prstGeom prst="rect">
            <a:avLst/>
          </a:prstGeom>
        </p:spPr>
      </p:pic>
      <p:grpSp>
        <p:nvGrpSpPr>
          <p:cNvPr id="223" name="Group 113"/>
          <p:cNvGrpSpPr/>
          <p:nvPr/>
        </p:nvGrpSpPr>
        <p:grpSpPr>
          <a:xfrm>
            <a:off x="5644818" y="2494175"/>
            <a:ext cx="1963343" cy="539504"/>
            <a:chOff x="5961112" y="1897782"/>
            <a:chExt cx="2134984" cy="586669"/>
          </a:xfrm>
        </p:grpSpPr>
        <p:pic>
          <p:nvPicPr>
            <p:cNvPr id="224" name="Picture 111" descr="logo.jpg"/>
            <p:cNvPicPr>
              <a:picLocks noChangeAspect="1"/>
            </p:cNvPicPr>
            <p:nvPr/>
          </p:nvPicPr>
          <p:blipFill>
            <a:blip r:embed="rId21" cstate="print"/>
            <a:stretch>
              <a:fillRect/>
            </a:stretch>
          </p:blipFill>
          <p:spPr>
            <a:xfrm>
              <a:off x="6321152" y="1897782"/>
              <a:ext cx="1096516" cy="383781"/>
            </a:xfrm>
            <a:prstGeom prst="rect">
              <a:avLst/>
            </a:prstGeom>
          </p:spPr>
        </p:pic>
        <p:sp>
          <p:nvSpPr>
            <p:cNvPr id="225" name="Rectangle 112"/>
            <p:cNvSpPr/>
            <p:nvPr/>
          </p:nvSpPr>
          <p:spPr>
            <a:xfrm>
              <a:off x="5961112" y="2233439"/>
              <a:ext cx="2134984" cy="251012"/>
            </a:xfrm>
            <a:prstGeom prst="rect">
              <a:avLst/>
            </a:prstGeom>
          </p:spPr>
          <p:txBody>
            <a:bodyPr wrap="square">
              <a:spAutoFit/>
            </a:bodyPr>
            <a:lstStyle/>
            <a:p>
              <a:r>
                <a:rPr lang="en-US" sz="900" b="1" dirty="0" smtClean="0">
                  <a:solidFill>
                    <a:schemeClr val="accent5"/>
                  </a:solidFill>
                </a:rPr>
                <a:t>Small Market Enterprise Capital</a:t>
              </a:r>
              <a:endParaRPr lang="en-US" sz="900" dirty="0">
                <a:solidFill>
                  <a:schemeClr val="accent5"/>
                </a:solidFill>
              </a:endParaRPr>
            </a:p>
          </p:txBody>
        </p:sp>
      </p:grpSp>
      <p:sp>
        <p:nvSpPr>
          <p:cNvPr id="226" name="Oval 48"/>
          <p:cNvSpPr>
            <a:spLocks noChangeAspect="1" noChangeArrowheads="1"/>
          </p:cNvSpPr>
          <p:nvPr/>
        </p:nvSpPr>
        <p:spPr bwMode="auto">
          <a:xfrm rot="10800000" flipV="1">
            <a:off x="1029061" y="3421241"/>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227" name="Oval 48"/>
          <p:cNvSpPr>
            <a:spLocks noChangeAspect="1" noChangeArrowheads="1"/>
          </p:cNvSpPr>
          <p:nvPr/>
        </p:nvSpPr>
        <p:spPr bwMode="auto">
          <a:xfrm rot="10800000" flipV="1">
            <a:off x="1128658" y="2923497"/>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228" name="Oval 48"/>
          <p:cNvSpPr>
            <a:spLocks noChangeAspect="1" noChangeArrowheads="1"/>
          </p:cNvSpPr>
          <p:nvPr/>
        </p:nvSpPr>
        <p:spPr bwMode="auto">
          <a:xfrm rot="10800000" flipV="1">
            <a:off x="1128658" y="2592402"/>
            <a:ext cx="496373" cy="497744"/>
          </a:xfrm>
          <a:prstGeom prst="ellipse">
            <a:avLst/>
          </a:prstGeom>
          <a:solidFill>
            <a:schemeClr val="accent2"/>
          </a:solidFill>
          <a:ln w="6350" algn="ctr">
            <a:solidFill>
              <a:schemeClr val="bg1"/>
            </a:solidFill>
            <a:round/>
            <a:headEnd type="none" w="sm" len="sm"/>
            <a:tailEnd type="none" w="sm" len="sm"/>
          </a:ln>
        </p:spPr>
        <p:txBody>
          <a:bodyPr lIns="0" tIns="0" rIns="0" bIns="0" anchor="ctr"/>
          <a:lstStyle/>
          <a:p>
            <a:pPr algn="ctr" eaLnBrk="0" hangingPunct="0">
              <a:spcAft>
                <a:spcPct val="30000"/>
              </a:spcAft>
            </a:pPr>
            <a:r>
              <a:rPr lang="en-US" sz="900" b="1" dirty="0" smtClean="0">
                <a:solidFill>
                  <a:schemeClr val="bg1"/>
                </a:solidFill>
              </a:rPr>
              <a:t>name</a:t>
            </a:r>
            <a:endParaRPr lang="en-US" sz="900" b="1" dirty="0">
              <a:solidFill>
                <a:schemeClr val="bg1"/>
              </a:solidFill>
            </a:endParaRPr>
          </a:p>
        </p:txBody>
      </p:sp>
      <p:sp>
        <p:nvSpPr>
          <p:cNvPr id="230" name="Rectangle 39"/>
          <p:cNvSpPr>
            <a:spLocks noChangeAspect="1" noChangeArrowheads="1"/>
          </p:cNvSpPr>
          <p:nvPr/>
        </p:nvSpPr>
        <p:spPr bwMode="gray">
          <a:xfrm>
            <a:off x="488950" y="6030863"/>
            <a:ext cx="4238014" cy="92333"/>
          </a:xfrm>
          <a:prstGeom prst="rect">
            <a:avLst/>
          </a:prstGeom>
          <a:noFill/>
          <a:ln w="9525">
            <a:noFill/>
            <a:miter lim="800000"/>
            <a:headEnd/>
            <a:tailEnd/>
          </a:ln>
          <a:effectLst/>
        </p:spPr>
        <p:txBody>
          <a:bodyPr wrap="square" lIns="0" tIns="0" rIns="0" bIns="0">
            <a:spAutoFit/>
          </a:bodyPr>
          <a:lstStyle/>
          <a:p>
            <a:pPr marL="541338" indent="-541338" defTabSz="762000" eaLnBrk="0" hangingPunct="0">
              <a:spcBef>
                <a:spcPct val="15000"/>
              </a:spcBef>
              <a:tabLst>
                <a:tab pos="357188" algn="l"/>
              </a:tabLst>
            </a:pPr>
            <a:r>
              <a:rPr lang="en-US" sz="600" dirty="0" smtClean="0">
                <a:latin typeface="Arial"/>
                <a:cs typeface="Arial" pitchFamily="34" charset="0"/>
              </a:rPr>
              <a:t>Source: 	KPMG Research</a:t>
            </a:r>
            <a:endParaRPr lang="en-US" sz="600" dirty="0" smtClean="0">
              <a:cs typeface="Arial" pitchFamily="34" charset="0"/>
            </a:endParaRPr>
          </a:p>
        </p:txBody>
      </p:sp>
      <p:sp>
        <p:nvSpPr>
          <p:cNvPr id="87" name="Rectangle 84"/>
          <p:cNvSpPr/>
          <p:nvPr/>
        </p:nvSpPr>
        <p:spPr>
          <a:xfrm rot="18598120">
            <a:off x="5555176" y="3811104"/>
            <a:ext cx="4086726" cy="255241"/>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Sample financial investors</a:t>
            </a:r>
            <a:endParaRPr lang="en-US" sz="900" b="1" dirty="0"/>
          </a:p>
        </p:txBody>
      </p:sp>
    </p:spTree>
    <p:extLst>
      <p:ext uri="{BB962C8B-B14F-4D97-AF65-F5344CB8AC3E}">
        <p14:creationId xmlns:p14="http://schemas.microsoft.com/office/powerpoint/2010/main" val="135756771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FASFONT" val="Univers55"/>
</p:tagLst>
</file>

<file path=ppt/tags/tag4.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5.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67768D61-259B-4F60-A5FE-260398A2EDE7}">
  <ds:schemaRefs>
    <ds:schemaRef ds:uri="http://schemas.microsoft.com/sharepoint/v3/contenttype/forms"/>
  </ds:schemaRefs>
</ds:datastoreItem>
</file>

<file path=customXml/itemProps2.xml><?xml version="1.0" encoding="utf-8"?>
<ds:datastoreItem xmlns:ds="http://schemas.openxmlformats.org/officeDocument/2006/customXml" ds:itemID="{17F3C5FE-241F-4DCA-9147-B7D53F8CE3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8B9903-CD1B-4BBD-BC2D-ED1E3D434E5C}">
  <ds:schemaRefs>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2596</Words>
  <Application>Microsoft Office PowerPoint</Application>
  <PresentationFormat>A4-Papier (210x297 mm)</PresentationFormat>
  <Paragraphs>542</Paragraphs>
  <Slides>12</Slides>
  <Notes>6</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12</vt:i4>
      </vt:variant>
    </vt:vector>
  </HeadingPairs>
  <TitlesOfParts>
    <vt:vector size="19" baseType="lpstr">
      <vt:lpstr>Arial</vt:lpstr>
      <vt:lpstr>Calibri</vt:lpstr>
      <vt:lpstr>KPMG Extralight</vt:lpstr>
      <vt:lpstr>KPMG Light</vt:lpstr>
      <vt:lpstr>Univers for KPMG Light</vt:lpstr>
      <vt:lpstr>Wingdings</vt:lpstr>
      <vt:lpstr>KPMG_Report_4x3_050216_2016</vt:lpstr>
      <vt:lpstr>Workbook Potential Buyer Analysis</vt:lpstr>
      <vt:lpstr>Disclaimer</vt:lpstr>
      <vt:lpstr>Overview (1/3) – Mission statement</vt:lpstr>
      <vt:lpstr>Overview (2/3) – Pitfalls</vt:lpstr>
      <vt:lpstr>Overview (3/3) – Core issues</vt:lpstr>
      <vt:lpstr>Overview of ventilation products value chain and M&amp;A activity in the sector</vt:lpstr>
      <vt:lpstr>Groups of potential strategic investors</vt:lpstr>
      <vt:lpstr>Transaction rationale for “Priority I” fan wheel/component manufacturers</vt:lpstr>
      <vt:lpstr>Strategic fit of [Target] as a target for potential investors ranked as Tier 1</vt:lpstr>
      <vt:lpstr>Demolition/decommissioning companies and conglomerates with demolition/decommissioning activities</vt:lpstr>
      <vt:lpstr>Demolition/decommissioning companies and conglomerates with demolition/decommissioning activities</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682</cp:revision>
  <dcterms:created xsi:type="dcterms:W3CDTF">2016-06-20T11:42:26Z</dcterms:created>
  <dcterms:modified xsi:type="dcterms:W3CDTF">2017-04-21T08:33:13Z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